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
  </p:sldMasterIdLst>
  <p:sldIdLst>
    <p:sldId id="256" r:id="rId2"/>
    <p:sldId id="257" r:id="rId3"/>
    <p:sldId id="258" r:id="rId4"/>
    <p:sldId id="259" r:id="rId5"/>
    <p:sldId id="260" r:id="rId6"/>
    <p:sldId id="261" r:id="rId7"/>
    <p:sldId id="262" r:id="rId8"/>
    <p:sldId id="263" r:id="rId9"/>
    <p:sldId id="264"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93" r:id="rId23"/>
    <p:sldId id="294" r:id="rId24"/>
    <p:sldId id="295" r:id="rId25"/>
    <p:sldId id="290" r:id="rId26"/>
    <p:sldId id="291" r:id="rId27"/>
    <p:sldId id="292" r:id="rId28"/>
    <p:sldId id="265" r:id="rId29"/>
    <p:sldId id="266" r:id="rId30"/>
    <p:sldId id="267" r:id="rId31"/>
    <p:sldId id="268" r:id="rId32"/>
    <p:sldId id="269" r:id="rId33"/>
    <p:sldId id="270" r:id="rId34"/>
    <p:sldId id="271" r:id="rId35"/>
    <p:sldId id="284" r:id="rId36"/>
    <p:sldId id="285" r:id="rId37"/>
    <p:sldId id="286" r:id="rId38"/>
    <p:sldId id="287" r:id="rId39"/>
    <p:sldId id="288" r:id="rId40"/>
    <p:sldId id="289"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17" name="Footer Placeholder 16"/>
          <p:cNvSpPr>
            <a:spLocks noGrp="1"/>
          </p:cNvSpPr>
          <p:nvPr>
            <p:ph type="ftr" sz="quarter" idx="11"/>
          </p:nvPr>
        </p:nvSpPr>
        <p:spPr/>
        <p:txBody>
          <a:bodyPr/>
          <a:lstStyle/>
          <a:p>
            <a:endParaRPr kumimoji="0"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91974DF9-AD47-4691-BA21-BBFCE3637A9A}" type="slidenum">
              <a:rPr kumimoji="0" lang="en-US" smtClean="0"/>
              <a:pPr/>
              <a:t>‹#›</a:t>
            </a:fld>
            <a:endParaRPr kumimoji="0"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3D91E-CBAE-40FC-B2CB-9CD617052F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3D91E-CBAE-40FC-B2CB-9CD617052F5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A3D91E-CBAE-40FC-B2CB-9CD617052F5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1A3D91E-CBAE-40FC-B2CB-9CD617052F5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3D91E-CBAE-40FC-B2CB-9CD617052F5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A3D91E-CBAE-40FC-B2CB-9CD617052F5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A3D91E-CBAE-40FC-B2CB-9CD617052F5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A3D91E-CBAE-40FC-B2CB-9CD617052F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A3D91E-CBAE-40FC-B2CB-9CD617052F5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699CB88-5E1A-4FAC-892A-60949ACB1F6F}" type="datetimeFigureOut">
              <a:rPr lang="en-US" smtClean="0"/>
              <a:pPr/>
              <a:t>10/28/2017</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1A3D91E-CBAE-40FC-B2CB-9CD617052F5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699CB88-5E1A-4FAC-892A-60949ACB1F6F}" type="datetimeFigureOut">
              <a:rPr lang="en-US" smtClean="0"/>
              <a:pPr/>
              <a:t>10/28/2017</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1A3D91E-CBAE-40FC-B2CB-9CD617052F5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en.wikipedia.org/wiki/Lord_Krishna" TargetMode="External"/><Relationship Id="rId7" Type="http://schemas.openxmlformats.org/officeDocument/2006/relationships/hyperlink" Target="http://en.wikipedia.org/wiki/Mahabharata" TargetMode="External"/><Relationship Id="rId2" Type="http://schemas.openxmlformats.org/officeDocument/2006/relationships/hyperlink" Target="http://en.wikipedia.org/wiki/Hindu_temple" TargetMode="External"/><Relationship Id="rId1" Type="http://schemas.openxmlformats.org/officeDocument/2006/relationships/slideLayout" Target="../slideLayouts/slideLayout2.xml"/><Relationship Id="rId6" Type="http://schemas.openxmlformats.org/officeDocument/2006/relationships/hyperlink" Target="http://en.wikipedia.org/wiki/Dvarka" TargetMode="External"/><Relationship Id="rId5" Type="http://schemas.openxmlformats.org/officeDocument/2006/relationships/hyperlink" Target="http://en.wikipedia.org/wiki/Gujarat" TargetMode="External"/><Relationship Id="rId4" Type="http://schemas.openxmlformats.org/officeDocument/2006/relationships/hyperlink" Target="http://en.wikipedia.org/wiki/Dwarka"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en.wikipedia.org/wiki/Apollo_Bunder" TargetMode="External"/><Relationship Id="rId2" Type="http://schemas.openxmlformats.org/officeDocument/2006/relationships/hyperlink" Target="http://en.wikipedia.org/wiki/Mumbai"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en.wikipedia.org/wiki/South_Mumbai"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en.wikipedia.org/wiki/Adi_Granth" TargetMode="External"/><Relationship Id="rId13" Type="http://schemas.openxmlformats.org/officeDocument/2006/relationships/hyperlink" Target="http://en.wikipedia.org/wiki/Durrani_Empire" TargetMode="External"/><Relationship Id="rId3" Type="http://schemas.openxmlformats.org/officeDocument/2006/relationships/hyperlink" Target="http://en.wikipedia.org/wiki/Gurdwara" TargetMode="External"/><Relationship Id="rId7" Type="http://schemas.openxmlformats.org/officeDocument/2006/relationships/hyperlink" Target="http://en.wikipedia.org/wiki/Guru_Arjan" TargetMode="External"/><Relationship Id="rId12" Type="http://schemas.openxmlformats.org/officeDocument/2006/relationships/hyperlink" Target="http://en.wikipedia.org/wiki/Mughal" TargetMode="External"/><Relationship Id="rId17" Type="http://schemas.openxmlformats.org/officeDocument/2006/relationships/image" Target="../media/image13.jpeg"/><Relationship Id="rId2" Type="http://schemas.openxmlformats.org/officeDocument/2006/relationships/hyperlink" Target="http://en.wikipedia.org/wiki/Sikh" TargetMode="External"/><Relationship Id="rId16" Type="http://schemas.openxmlformats.org/officeDocument/2006/relationships/hyperlink" Target="http://en.wikipedia.org/wiki/Gold" TargetMode="External"/><Relationship Id="rId1" Type="http://schemas.openxmlformats.org/officeDocument/2006/relationships/slideLayout" Target="../slideLayouts/slideLayout2.xml"/><Relationship Id="rId6" Type="http://schemas.openxmlformats.org/officeDocument/2006/relationships/hyperlink" Target="http://en.wikipedia.org/wiki/Guru_Ram_Das" TargetMode="External"/><Relationship Id="rId11" Type="http://schemas.openxmlformats.org/officeDocument/2006/relationships/hyperlink" Target="http://en.wikipedia.org/wiki/Sikh_Gurus" TargetMode="External"/><Relationship Id="rId5" Type="http://schemas.openxmlformats.org/officeDocument/2006/relationships/hyperlink" Target="http://en.wikipedia.org/wiki/Punjab_(India)" TargetMode="External"/><Relationship Id="rId15" Type="http://schemas.openxmlformats.org/officeDocument/2006/relationships/hyperlink" Target="http://en.wikipedia.org/wiki/Punjab_region" TargetMode="External"/><Relationship Id="rId10" Type="http://schemas.openxmlformats.org/officeDocument/2006/relationships/hyperlink" Target="http://en.wikipedia.org/wiki/Sivalik_Hills" TargetMode="External"/><Relationship Id="rId4" Type="http://schemas.openxmlformats.org/officeDocument/2006/relationships/hyperlink" Target="http://en.wikipedia.org/wiki/Amritsar" TargetMode="External"/><Relationship Id="rId9" Type="http://schemas.openxmlformats.org/officeDocument/2006/relationships/hyperlink" Target="http://en.wikipedia.org/wiki/Guru_Hargobind" TargetMode="External"/><Relationship Id="rId14" Type="http://schemas.openxmlformats.org/officeDocument/2006/relationships/hyperlink" Target="http://en.wikipedia.org/wiki/Maharaja_Ranjit_Singh"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en.wikipedia.org/wiki/Nandi_Bull" TargetMode="External"/><Relationship Id="rId2" Type="http://schemas.openxmlformats.org/officeDocument/2006/relationships/hyperlink" Target="http://en.wikipedia.org/wiki/Hoysaleswara_temple" TargetMode="Externa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hyperlink" Target="http://upload.wikimedia.org/wikipedia/commons/c/c6/Horizontal_moldings_in_Hoysaleshvara_Temple_at_Halebidu.jpg" TargetMode="External"/><Relationship Id="rId4" Type="http://schemas.openxmlformats.org/officeDocument/2006/relationships/hyperlink" Target="http://en.wikipedia.org/wiki/Jain"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en.wikipedia.org/wiki/Barrier_island" TargetMode="External"/><Relationship Id="rId3" Type="http://schemas.openxmlformats.org/officeDocument/2006/relationships/hyperlink" Target="http://en.wikipedia.org/wiki/Lagoon" TargetMode="External"/><Relationship Id="rId7" Type="http://schemas.openxmlformats.org/officeDocument/2006/relationships/hyperlink" Target="http://en.wikipedia.org/wiki/Southern_India" TargetMode="External"/><Relationship Id="rId2" Type="http://schemas.openxmlformats.org/officeDocument/2006/relationships/hyperlink" Target="http://en.wikipedia.org/wiki/Brackish" TargetMode="External"/><Relationship Id="rId1" Type="http://schemas.openxmlformats.org/officeDocument/2006/relationships/slideLayout" Target="../slideLayouts/slideLayout2.xml"/><Relationship Id="rId6" Type="http://schemas.openxmlformats.org/officeDocument/2006/relationships/hyperlink" Target="http://en.wikipedia.org/wiki/Kerala" TargetMode="External"/><Relationship Id="rId11" Type="http://schemas.openxmlformats.org/officeDocument/2006/relationships/image" Target="../media/image29.jpeg"/><Relationship Id="rId5" Type="http://schemas.openxmlformats.org/officeDocument/2006/relationships/hyperlink" Target="http://en.wikipedia.org/wiki/Malabar_Coast" TargetMode="External"/><Relationship Id="rId10" Type="http://schemas.openxmlformats.org/officeDocument/2006/relationships/hyperlink" Target="http://en.wikipedia.org/wiki/Bayou" TargetMode="External"/><Relationship Id="rId4" Type="http://schemas.openxmlformats.org/officeDocument/2006/relationships/hyperlink" Target="http://en.wikipedia.org/wiki/Arabian_Sea" TargetMode="External"/><Relationship Id="rId9" Type="http://schemas.openxmlformats.org/officeDocument/2006/relationships/hyperlink" Target="http://en.wikipedia.org/wiki/Western_Ghat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hyperlink" Target="http://en.wikipedia.org/w/index.php?title=Mahishi&amp;action=edit&amp;redlink=1" TargetMode="External"/><Relationship Id="rId3" Type="http://schemas.openxmlformats.org/officeDocument/2006/relationships/hyperlink" Target="http://en.wikipedia.org/wiki/Pilgrimage" TargetMode="External"/><Relationship Id="rId7" Type="http://schemas.openxmlformats.org/officeDocument/2006/relationships/hyperlink" Target="http://en.wikipedia.org/wiki/Ayyappan" TargetMode="External"/><Relationship Id="rId2" Type="http://schemas.openxmlformats.org/officeDocument/2006/relationships/hyperlink" Target="http://en.wikipedia.org/wiki/Hindu" TargetMode="External"/><Relationship Id="rId1" Type="http://schemas.openxmlformats.org/officeDocument/2006/relationships/slideLayout" Target="../slideLayouts/slideLayout2.xml"/><Relationship Id="rId6" Type="http://schemas.openxmlformats.org/officeDocument/2006/relationships/hyperlink" Target="http://en.wikipedia.org/wiki/Kerala" TargetMode="External"/><Relationship Id="rId5" Type="http://schemas.openxmlformats.org/officeDocument/2006/relationships/hyperlink" Target="http://en.wikipedia.org/wiki/Pathanamthitta_District" TargetMode="External"/><Relationship Id="rId4" Type="http://schemas.openxmlformats.org/officeDocument/2006/relationships/hyperlink" Target="http://en.wikipedia.org/wiki/Western_Ghats" TargetMode="External"/><Relationship Id="rId9" Type="http://schemas.openxmlformats.org/officeDocument/2006/relationships/image" Target="../media/image30.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Places to Visit in India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9400"/>
            <a:ext cx="7772400" cy="1143000"/>
          </a:xfrm>
        </p:spPr>
        <p:txBody>
          <a:bodyPr/>
          <a:lstStyle/>
          <a:p>
            <a:pPr algn="ctr"/>
            <a:r>
              <a:rPr lang="en-US" b="1" dirty="0">
                <a:solidFill>
                  <a:srgbClr val="C00000"/>
                </a:solidFill>
              </a:rPr>
              <a:t>Gujarat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normAutofit/>
          </a:bodyPr>
          <a:lstStyle/>
          <a:p>
            <a:r>
              <a:rPr lang="en-US" b="1" dirty="0" err="1">
                <a:solidFill>
                  <a:srgbClr val="C00000"/>
                </a:solidFill>
              </a:rPr>
              <a:t>Dwarkadhish</a:t>
            </a:r>
            <a:r>
              <a:rPr lang="en-US" b="1" dirty="0">
                <a:solidFill>
                  <a:srgbClr val="C00000"/>
                </a:solidFill>
              </a:rPr>
              <a:t> Temple - </a:t>
            </a:r>
            <a:r>
              <a:rPr lang="en-US" b="1" dirty="0" err="1">
                <a:solidFill>
                  <a:srgbClr val="C00000"/>
                </a:solidFill>
              </a:rPr>
              <a:t>Dwaraka</a:t>
            </a:r>
            <a:endParaRPr lang="en-US" b="1" dirty="0">
              <a:solidFill>
                <a:srgbClr val="C00000"/>
              </a:solidFill>
            </a:endParaRPr>
          </a:p>
        </p:txBody>
      </p:sp>
      <p:sp>
        <p:nvSpPr>
          <p:cNvPr id="3" name="Content Placeholder 2"/>
          <p:cNvSpPr>
            <a:spLocks noGrp="1"/>
          </p:cNvSpPr>
          <p:nvPr>
            <p:ph sz="quarter" idx="1"/>
          </p:nvPr>
        </p:nvSpPr>
        <p:spPr>
          <a:xfrm>
            <a:off x="914400" y="5029200"/>
            <a:ext cx="7772400" cy="1447800"/>
          </a:xfrm>
        </p:spPr>
        <p:txBody>
          <a:bodyPr>
            <a:normAutofit fontScale="70000" lnSpcReduction="20000"/>
          </a:bodyPr>
          <a:lstStyle/>
          <a:p>
            <a:r>
              <a:rPr lang="en-US" dirty="0"/>
              <a:t>The </a:t>
            </a:r>
            <a:r>
              <a:rPr lang="en-US" b="1" dirty="0" err="1"/>
              <a:t>Dwarakadheesh</a:t>
            </a:r>
            <a:r>
              <a:rPr lang="en-US" b="1" dirty="0"/>
              <a:t> temple</a:t>
            </a:r>
            <a:r>
              <a:rPr lang="en-US" dirty="0"/>
              <a:t> is a </a:t>
            </a:r>
            <a:r>
              <a:rPr lang="en-US" dirty="0">
                <a:hlinkClick r:id="rId2" action="ppaction://hlinkfile"/>
              </a:rPr>
              <a:t>Hindu temple</a:t>
            </a:r>
            <a:r>
              <a:rPr lang="en-US" dirty="0"/>
              <a:t> dedicated to </a:t>
            </a:r>
            <a:r>
              <a:rPr lang="en-US" dirty="0">
                <a:hlinkClick r:id="rId3" action="ppaction://hlinkfile" tooltip="Lord Krishna"/>
              </a:rPr>
              <a:t>Lord Krishna</a:t>
            </a:r>
            <a:r>
              <a:rPr lang="en-US" dirty="0"/>
              <a:t>, who is worshipped here by the name </a:t>
            </a:r>
            <a:r>
              <a:rPr lang="en-US" i="1" dirty="0" err="1"/>
              <a:t>Dwarkadhish</a:t>
            </a:r>
            <a:r>
              <a:rPr lang="en-US" dirty="0"/>
              <a:t>, or 'King of </a:t>
            </a:r>
            <a:r>
              <a:rPr lang="en-US" dirty="0" err="1"/>
              <a:t>Dwarka</a:t>
            </a:r>
            <a:r>
              <a:rPr lang="en-US" dirty="0"/>
              <a:t>'. It is situated at </a:t>
            </a:r>
            <a:r>
              <a:rPr lang="en-US" dirty="0" err="1">
                <a:hlinkClick r:id="rId4" action="ppaction://hlinkfile"/>
              </a:rPr>
              <a:t>Dwarka</a:t>
            </a:r>
            <a:r>
              <a:rPr lang="en-US" dirty="0"/>
              <a:t>, </a:t>
            </a:r>
            <a:r>
              <a:rPr lang="en-US" dirty="0">
                <a:hlinkClick r:id="rId5" action="ppaction://hlinkfile"/>
              </a:rPr>
              <a:t>Gujarat</a:t>
            </a:r>
            <a:r>
              <a:rPr lang="en-US" dirty="0"/>
              <a:t>, which is believed to have been built after the historic </a:t>
            </a:r>
            <a:r>
              <a:rPr lang="en-US" dirty="0" err="1">
                <a:hlinkClick r:id="rId6" action="ppaction://hlinkfile" tooltip="Dvarka"/>
              </a:rPr>
              <a:t>Dvarka</a:t>
            </a:r>
            <a:r>
              <a:rPr lang="en-US" dirty="0"/>
              <a:t> city, the Kingdom of Krishna himself which submerged in to the ocean after the </a:t>
            </a:r>
            <a:r>
              <a:rPr lang="en-US" dirty="0">
                <a:hlinkClick r:id="rId7" action="ppaction://hlinkfile"/>
              </a:rPr>
              <a:t>Mahabharata</a:t>
            </a:r>
            <a:r>
              <a:rPr lang="en-US" dirty="0"/>
              <a:t> war. </a:t>
            </a:r>
          </a:p>
        </p:txBody>
      </p:sp>
      <p:pic>
        <p:nvPicPr>
          <p:cNvPr id="28674" name="Picture 2" descr="http://www.templesofindia.co.cc/Dwarkadhish-Temple.jpg"/>
          <p:cNvPicPr>
            <a:picLocks noChangeAspect="1" noChangeArrowheads="1"/>
          </p:cNvPicPr>
          <p:nvPr/>
        </p:nvPicPr>
        <p:blipFill>
          <a:blip r:embed="rId8" cstate="print"/>
          <a:srcRect/>
          <a:stretch>
            <a:fillRect/>
          </a:stretch>
        </p:blipFill>
        <p:spPr bwMode="auto">
          <a:xfrm>
            <a:off x="1371600" y="1219200"/>
            <a:ext cx="6096000" cy="3581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b="1" dirty="0" err="1">
                <a:solidFill>
                  <a:srgbClr val="C00000"/>
                </a:solidFill>
              </a:rPr>
              <a:t>Kirti</a:t>
            </a:r>
            <a:r>
              <a:rPr lang="en-US" b="1" dirty="0">
                <a:solidFill>
                  <a:srgbClr val="C00000"/>
                </a:solidFill>
              </a:rPr>
              <a:t> </a:t>
            </a:r>
            <a:r>
              <a:rPr lang="en-US" b="1" dirty="0" err="1">
                <a:solidFill>
                  <a:srgbClr val="C00000"/>
                </a:solidFill>
              </a:rPr>
              <a:t>Mandir</a:t>
            </a:r>
            <a:r>
              <a:rPr lang="en-US" b="1" dirty="0">
                <a:solidFill>
                  <a:srgbClr val="C00000"/>
                </a:solidFill>
              </a:rPr>
              <a:t>- </a:t>
            </a:r>
            <a:r>
              <a:rPr lang="en-US" b="1" dirty="0" err="1">
                <a:solidFill>
                  <a:srgbClr val="C00000"/>
                </a:solidFill>
              </a:rPr>
              <a:t>Porbandar</a:t>
            </a:r>
            <a:endParaRPr lang="en-US" b="1" dirty="0">
              <a:solidFill>
                <a:srgbClr val="C00000"/>
              </a:solidFill>
            </a:endParaRPr>
          </a:p>
        </p:txBody>
      </p:sp>
      <p:sp>
        <p:nvSpPr>
          <p:cNvPr id="3" name="Content Placeholder 2"/>
          <p:cNvSpPr>
            <a:spLocks noGrp="1"/>
          </p:cNvSpPr>
          <p:nvPr>
            <p:ph sz="quarter" idx="1"/>
          </p:nvPr>
        </p:nvSpPr>
        <p:spPr>
          <a:xfrm>
            <a:off x="685800" y="5257800"/>
            <a:ext cx="8229600" cy="2362200"/>
          </a:xfrm>
        </p:spPr>
        <p:txBody>
          <a:bodyPr/>
          <a:lstStyle/>
          <a:p>
            <a:r>
              <a:rPr lang="en-US" b="1" dirty="0" err="1"/>
              <a:t>Kirti</a:t>
            </a:r>
            <a:r>
              <a:rPr lang="en-US" b="1" dirty="0"/>
              <a:t> </a:t>
            </a:r>
            <a:r>
              <a:rPr lang="en-US" b="1" dirty="0" err="1"/>
              <a:t>Mandir</a:t>
            </a:r>
            <a:r>
              <a:rPr lang="en-US" b="1" dirty="0"/>
              <a:t> - </a:t>
            </a:r>
            <a:r>
              <a:rPr lang="en-US" dirty="0"/>
              <a:t>Built within the precincts of an old house where Mahatma Gandhi was born and dedicated to him. </a:t>
            </a:r>
            <a:br>
              <a:rPr lang="en-US" dirty="0"/>
            </a:br>
            <a:br>
              <a:rPr lang="en-US" dirty="0"/>
            </a:br>
            <a:endParaRPr lang="en-US" dirty="0"/>
          </a:p>
        </p:txBody>
      </p:sp>
      <p:pic>
        <p:nvPicPr>
          <p:cNvPr id="27650" name="Picture 2" descr="http://www.vyastours.com/images/Gujarat/kirti_temple.png"/>
          <p:cNvPicPr>
            <a:picLocks noChangeAspect="1" noChangeArrowheads="1"/>
          </p:cNvPicPr>
          <p:nvPr/>
        </p:nvPicPr>
        <p:blipFill>
          <a:blip r:embed="rId2" cstate="print"/>
          <a:srcRect/>
          <a:stretch>
            <a:fillRect/>
          </a:stretch>
        </p:blipFill>
        <p:spPr bwMode="auto">
          <a:xfrm>
            <a:off x="1676400" y="1295400"/>
            <a:ext cx="5562600" cy="3621608"/>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438400"/>
            <a:ext cx="7772400" cy="1143000"/>
          </a:xfrm>
        </p:spPr>
        <p:txBody>
          <a:bodyPr/>
          <a:lstStyle/>
          <a:p>
            <a:pPr algn="ctr"/>
            <a:r>
              <a:rPr lang="en-US" b="1" dirty="0">
                <a:solidFill>
                  <a:srgbClr val="C00000"/>
                </a:solidFill>
              </a:rPr>
              <a:t>Maharashtra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915400" cy="838200"/>
          </a:xfrm>
        </p:spPr>
        <p:txBody>
          <a:bodyPr>
            <a:normAutofit/>
          </a:bodyPr>
          <a:lstStyle/>
          <a:p>
            <a:pPr algn="ctr"/>
            <a:r>
              <a:rPr lang="en-US" sz="3200" b="1" dirty="0">
                <a:solidFill>
                  <a:srgbClr val="C00000"/>
                </a:solidFill>
              </a:rPr>
              <a:t>Ajanta and </a:t>
            </a:r>
            <a:r>
              <a:rPr lang="en-US" sz="3200" b="1" dirty="0" err="1">
                <a:solidFill>
                  <a:srgbClr val="C00000"/>
                </a:solidFill>
              </a:rPr>
              <a:t>Ellora</a:t>
            </a:r>
            <a:r>
              <a:rPr lang="en-US" sz="3200" b="1" dirty="0">
                <a:solidFill>
                  <a:srgbClr val="C00000"/>
                </a:solidFill>
              </a:rPr>
              <a:t> Caves (in Aurangabad)</a:t>
            </a:r>
          </a:p>
        </p:txBody>
      </p:sp>
      <p:sp>
        <p:nvSpPr>
          <p:cNvPr id="3" name="Content Placeholder 2"/>
          <p:cNvSpPr>
            <a:spLocks noGrp="1"/>
          </p:cNvSpPr>
          <p:nvPr>
            <p:ph sz="quarter" idx="1"/>
          </p:nvPr>
        </p:nvSpPr>
        <p:spPr>
          <a:xfrm>
            <a:off x="457200" y="4800600"/>
            <a:ext cx="8458200" cy="2057400"/>
          </a:xfrm>
        </p:spPr>
        <p:txBody>
          <a:bodyPr>
            <a:normAutofit fontScale="55000" lnSpcReduction="20000"/>
          </a:bodyPr>
          <a:lstStyle/>
          <a:p>
            <a:r>
              <a:rPr lang="en-US" b="1" dirty="0" err="1"/>
              <a:t>Ellora</a:t>
            </a:r>
            <a:r>
              <a:rPr lang="en-US" b="1" dirty="0"/>
              <a:t> Caves: </a:t>
            </a:r>
            <a:r>
              <a:rPr lang="en-US" dirty="0"/>
              <a:t>The </a:t>
            </a:r>
            <a:r>
              <a:rPr lang="en-US" dirty="0" err="1"/>
              <a:t>Ellora</a:t>
            </a:r>
            <a:r>
              <a:rPr lang="en-US" dirty="0"/>
              <a:t> Caves belong to the Buddhist, Hindu and Jain faiths. There are in all 34 caves, of which 12 are Buddhist, 17 Hindu and 5 Jain. The most remarkable of the carved shrines at </a:t>
            </a:r>
            <a:r>
              <a:rPr lang="en-US" dirty="0" err="1"/>
              <a:t>Ellora</a:t>
            </a:r>
            <a:r>
              <a:rPr lang="en-US" dirty="0"/>
              <a:t> is the </a:t>
            </a:r>
            <a:r>
              <a:rPr lang="en-US" dirty="0" err="1"/>
              <a:t>Kailasa</a:t>
            </a:r>
            <a:r>
              <a:rPr lang="en-US" dirty="0"/>
              <a:t> Temple chiseled out from a single rock &amp; is lavishly carved and sculpted. </a:t>
            </a:r>
          </a:p>
          <a:p>
            <a:r>
              <a:rPr lang="en-US" b="1" dirty="0"/>
              <a:t>Ajanta Caves: </a:t>
            </a:r>
            <a:r>
              <a:rPr lang="en-US" dirty="0"/>
              <a:t>The thirty rock-hewn caves at Ajanta, cut into the scarp of a cliff are either </a:t>
            </a:r>
            <a:r>
              <a:rPr lang="en-US" dirty="0" err="1"/>
              <a:t>Chaityas</a:t>
            </a:r>
            <a:r>
              <a:rPr lang="en-US" dirty="0"/>
              <a:t> (chapels) or </a:t>
            </a:r>
            <a:r>
              <a:rPr lang="en-US" dirty="0" err="1"/>
              <a:t>Viharas</a:t>
            </a:r>
            <a:r>
              <a:rPr lang="en-US" dirty="0"/>
              <a:t> (monasteries). On the walls of the caves are paintings, many still glowing with their original </a:t>
            </a:r>
            <a:r>
              <a:rPr lang="en-US" dirty="0" err="1"/>
              <a:t>colours</a:t>
            </a:r>
            <a:r>
              <a:rPr lang="en-US" dirty="0"/>
              <a:t>. The outer walls are covered with brilliantly executed sculpture. The Buddhist theme of the Ajanta paintings recounts the life of Lord Buddha and tales of his previous earthly experiences.</a:t>
            </a:r>
            <a:br>
              <a:rPr lang="en-US" dirty="0"/>
            </a:br>
            <a:br>
              <a:rPr lang="en-US" dirty="0"/>
            </a:br>
            <a:endParaRPr lang="en-US" dirty="0"/>
          </a:p>
        </p:txBody>
      </p:sp>
      <p:pic>
        <p:nvPicPr>
          <p:cNvPr id="32770" name="Picture 2" descr="http://www.travelswithsheila.com/mini-insideajanta.JPG"/>
          <p:cNvPicPr>
            <a:picLocks noChangeAspect="1" noChangeArrowheads="1"/>
          </p:cNvPicPr>
          <p:nvPr/>
        </p:nvPicPr>
        <p:blipFill>
          <a:blip r:embed="rId2" cstate="print"/>
          <a:srcRect/>
          <a:stretch>
            <a:fillRect/>
          </a:stretch>
        </p:blipFill>
        <p:spPr bwMode="auto">
          <a:xfrm>
            <a:off x="228600" y="914400"/>
            <a:ext cx="4368800" cy="3581400"/>
          </a:xfrm>
          <a:prstGeom prst="rect">
            <a:avLst/>
          </a:prstGeom>
          <a:noFill/>
        </p:spPr>
      </p:pic>
      <p:pic>
        <p:nvPicPr>
          <p:cNvPr id="32771" name="Picture 3" descr="Pictures of India - Ajanta - Ellora -the rock cut temples at Ellora"/>
          <p:cNvPicPr>
            <a:picLocks noChangeAspect="1" noChangeArrowheads="1"/>
          </p:cNvPicPr>
          <p:nvPr/>
        </p:nvPicPr>
        <p:blipFill>
          <a:blip r:embed="rId3" cstate="print"/>
          <a:srcRect/>
          <a:stretch>
            <a:fillRect/>
          </a:stretch>
        </p:blipFill>
        <p:spPr bwMode="auto">
          <a:xfrm>
            <a:off x="4572001" y="914400"/>
            <a:ext cx="4343399" cy="3505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1143000"/>
          </a:xfrm>
        </p:spPr>
        <p:txBody>
          <a:bodyPr/>
          <a:lstStyle/>
          <a:p>
            <a:r>
              <a:rPr lang="en-US" b="1" dirty="0">
                <a:solidFill>
                  <a:srgbClr val="C00000"/>
                </a:solidFill>
              </a:rPr>
              <a:t>Gateway of India (in Mumbai)</a:t>
            </a:r>
          </a:p>
        </p:txBody>
      </p:sp>
      <p:sp>
        <p:nvSpPr>
          <p:cNvPr id="3" name="Content Placeholder 2"/>
          <p:cNvSpPr>
            <a:spLocks noGrp="1"/>
          </p:cNvSpPr>
          <p:nvPr>
            <p:ph sz="quarter" idx="1"/>
          </p:nvPr>
        </p:nvSpPr>
        <p:spPr>
          <a:xfrm>
            <a:off x="533400" y="4876800"/>
            <a:ext cx="8382000" cy="1828800"/>
          </a:xfrm>
        </p:spPr>
        <p:txBody>
          <a:bodyPr>
            <a:normAutofit fontScale="77500" lnSpcReduction="20000"/>
          </a:bodyPr>
          <a:lstStyle/>
          <a:p>
            <a:r>
              <a:rPr lang="en-US" dirty="0"/>
              <a:t>The </a:t>
            </a:r>
            <a:r>
              <a:rPr lang="en-US" b="1" dirty="0"/>
              <a:t>Gateway of India</a:t>
            </a:r>
            <a:r>
              <a:rPr lang="en-US" dirty="0"/>
              <a:t> is a monument in </a:t>
            </a:r>
            <a:r>
              <a:rPr lang="en-US" dirty="0">
                <a:hlinkClick r:id="rId2" action="ppaction://hlinkfile"/>
              </a:rPr>
              <a:t>Mumbai</a:t>
            </a:r>
            <a:r>
              <a:rPr lang="en-US" dirty="0"/>
              <a:t> (formerly Bombay), India. Located on the waterfront in </a:t>
            </a:r>
            <a:r>
              <a:rPr lang="en-US" dirty="0">
                <a:hlinkClick r:id="rId3" action="ppaction://hlinkfile" tooltip="Apollo Bunder"/>
              </a:rPr>
              <a:t>Apollo </a:t>
            </a:r>
            <a:r>
              <a:rPr lang="en-US" dirty="0" err="1">
                <a:hlinkClick r:id="rId3" action="ppaction://hlinkfile" tooltip="Apollo Bunder"/>
              </a:rPr>
              <a:t>Bunder</a:t>
            </a:r>
            <a:r>
              <a:rPr lang="en-US" dirty="0"/>
              <a:t> area in </a:t>
            </a:r>
            <a:r>
              <a:rPr lang="en-US" dirty="0">
                <a:hlinkClick r:id="rId4" action="ppaction://hlinkfile"/>
              </a:rPr>
              <a:t>South Mumbai</a:t>
            </a:r>
            <a:r>
              <a:rPr lang="en-US" dirty="0"/>
              <a:t>, the Gateway is a basalt arch 26 </a:t>
            </a:r>
            <a:r>
              <a:rPr lang="en-US" dirty="0" err="1"/>
              <a:t>metres</a:t>
            </a:r>
            <a:r>
              <a:rPr lang="en-US" dirty="0"/>
              <a:t> (85 ft) high. It was a crude jetty used by fisher folks and was later renovated and used as a landing place for British governors and other distinguished personages. In earlier times, the Gateway was the monument that visitors arriving by boat would have first seen in the city of Mumbai.</a:t>
            </a:r>
          </a:p>
          <a:p>
            <a:endParaRPr lang="en-US" dirty="0"/>
          </a:p>
        </p:txBody>
      </p:sp>
      <p:pic>
        <p:nvPicPr>
          <p:cNvPr id="35842" name="Picture 2" descr="http://www.indialine.com/travel/images/gateway-of-india.jpg"/>
          <p:cNvPicPr>
            <a:picLocks noChangeAspect="1" noChangeArrowheads="1"/>
          </p:cNvPicPr>
          <p:nvPr/>
        </p:nvPicPr>
        <p:blipFill>
          <a:blip r:embed="rId5" cstate="print"/>
          <a:srcRect/>
          <a:stretch>
            <a:fillRect/>
          </a:stretch>
        </p:blipFill>
        <p:spPr bwMode="auto">
          <a:xfrm>
            <a:off x="1752600" y="1219200"/>
            <a:ext cx="4800600" cy="321128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667000"/>
            <a:ext cx="7772400" cy="1143000"/>
          </a:xfrm>
        </p:spPr>
        <p:txBody>
          <a:bodyPr/>
          <a:lstStyle/>
          <a:p>
            <a:pPr algn="ctr"/>
            <a:r>
              <a:rPr lang="en-US" b="1" dirty="0">
                <a:solidFill>
                  <a:srgbClr val="C00000"/>
                </a:solidFill>
              </a:rPr>
              <a:t>Punjab</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1143000"/>
          </a:xfrm>
        </p:spPr>
        <p:txBody>
          <a:bodyPr/>
          <a:lstStyle/>
          <a:p>
            <a:pPr algn="ctr"/>
            <a:r>
              <a:rPr lang="en-US" b="1" dirty="0">
                <a:solidFill>
                  <a:srgbClr val="C00000"/>
                </a:solidFill>
              </a:rPr>
              <a:t>Golden Temple (Amritsar)</a:t>
            </a:r>
          </a:p>
        </p:txBody>
      </p:sp>
      <p:sp>
        <p:nvSpPr>
          <p:cNvPr id="3" name="Content Placeholder 2"/>
          <p:cNvSpPr>
            <a:spLocks noGrp="1"/>
          </p:cNvSpPr>
          <p:nvPr>
            <p:ph sz="quarter" idx="1"/>
          </p:nvPr>
        </p:nvSpPr>
        <p:spPr>
          <a:xfrm>
            <a:off x="381000" y="4876800"/>
            <a:ext cx="8763000" cy="4572000"/>
          </a:xfrm>
        </p:spPr>
        <p:txBody>
          <a:bodyPr>
            <a:normAutofit/>
          </a:bodyPr>
          <a:lstStyle/>
          <a:p>
            <a:r>
              <a:rPr lang="en-US" sz="1200" dirty="0"/>
              <a:t>The </a:t>
            </a:r>
            <a:r>
              <a:rPr lang="en-US" sz="1200" b="1" dirty="0" err="1"/>
              <a:t>Harmandir</a:t>
            </a:r>
            <a:r>
              <a:rPr lang="en-US" sz="1200" b="1" dirty="0"/>
              <a:t> </a:t>
            </a:r>
            <a:r>
              <a:rPr lang="en-US" sz="1200" dirty="0"/>
              <a:t>also </a:t>
            </a:r>
            <a:r>
              <a:rPr lang="en-US" sz="1200" b="1" dirty="0" err="1"/>
              <a:t>Darbar</a:t>
            </a:r>
            <a:r>
              <a:rPr lang="en-US" sz="1200" b="1" dirty="0"/>
              <a:t> Sahib</a:t>
            </a:r>
            <a:r>
              <a:rPr lang="en-US" sz="1200" dirty="0"/>
              <a:t> informally referred to as The </a:t>
            </a:r>
            <a:r>
              <a:rPr lang="en-US" sz="1200" b="1" dirty="0"/>
              <a:t>Golden Temple</a:t>
            </a:r>
            <a:r>
              <a:rPr lang="en-US" sz="1200" dirty="0"/>
              <a:t>,</a:t>
            </a:r>
            <a:r>
              <a:rPr lang="en-US" sz="1200" baseline="30000" dirty="0">
                <a:hlinkClick r:id="" action="ppaction://hlinkfile"/>
              </a:rPr>
              <a:t>[</a:t>
            </a:r>
            <a:r>
              <a:rPr lang="en-US" sz="1200" dirty="0"/>
              <a:t>is a prominent </a:t>
            </a:r>
            <a:r>
              <a:rPr lang="en-US" sz="1200" dirty="0">
                <a:hlinkClick r:id="rId2" action="ppaction://hlinkfile"/>
              </a:rPr>
              <a:t>Sikh</a:t>
            </a:r>
            <a:r>
              <a:rPr lang="en-US" sz="1200" dirty="0"/>
              <a:t> </a:t>
            </a:r>
            <a:r>
              <a:rPr lang="en-US" sz="1200" dirty="0" err="1">
                <a:hlinkClick r:id="rId3" action="ppaction://hlinkfile"/>
              </a:rPr>
              <a:t>gurdwara</a:t>
            </a:r>
            <a:r>
              <a:rPr lang="en-US" sz="1200" dirty="0"/>
              <a:t> located in the city of </a:t>
            </a:r>
            <a:r>
              <a:rPr lang="en-US" sz="1200" dirty="0">
                <a:hlinkClick r:id="rId4" action="ppaction://hlinkfile"/>
              </a:rPr>
              <a:t>Amritsar</a:t>
            </a:r>
            <a:r>
              <a:rPr lang="en-US" sz="1200" dirty="0"/>
              <a:t>, </a:t>
            </a:r>
            <a:r>
              <a:rPr lang="en-US" sz="1200" dirty="0">
                <a:hlinkClick r:id="rId5" action="ppaction://hlinkfile" tooltip="Punjab (India)"/>
              </a:rPr>
              <a:t>Punjab (India)</a:t>
            </a:r>
            <a:r>
              <a:rPr lang="en-US" sz="1200" dirty="0"/>
              <a:t>. Construction of the </a:t>
            </a:r>
            <a:r>
              <a:rPr lang="en-US" sz="1200" dirty="0" err="1">
                <a:hlinkClick r:id="rId3" action="ppaction://hlinkfile"/>
              </a:rPr>
              <a:t>gurdwara</a:t>
            </a:r>
            <a:r>
              <a:rPr lang="en-US" sz="1200" dirty="0"/>
              <a:t> was begun by </a:t>
            </a:r>
            <a:r>
              <a:rPr lang="en-US" sz="1200" dirty="0">
                <a:hlinkClick r:id="rId6" action="ppaction://hlinkfile"/>
              </a:rPr>
              <a:t>Guru Ram Das</a:t>
            </a:r>
            <a:r>
              <a:rPr lang="en-US" sz="1200" dirty="0"/>
              <a:t>, the fourth Sikh Guru, and completed by his successor, </a:t>
            </a:r>
            <a:r>
              <a:rPr lang="en-US" sz="1200" dirty="0">
                <a:hlinkClick r:id="rId7" action="ppaction://hlinkfile" tooltip="Guru Arjan"/>
              </a:rPr>
              <a:t>Guru </a:t>
            </a:r>
            <a:r>
              <a:rPr lang="en-US" sz="1200" dirty="0" err="1">
                <a:hlinkClick r:id="rId7" action="ppaction://hlinkfile" tooltip="Guru Arjan"/>
              </a:rPr>
              <a:t>Arjan</a:t>
            </a:r>
            <a:r>
              <a:rPr lang="en-US" sz="1200" dirty="0"/>
              <a:t>. In 1604, </a:t>
            </a:r>
            <a:r>
              <a:rPr lang="en-US" sz="1200" dirty="0">
                <a:hlinkClick r:id="rId7" action="ppaction://hlinkfile" tooltip="Guru Arjan"/>
              </a:rPr>
              <a:t>Guru </a:t>
            </a:r>
            <a:r>
              <a:rPr lang="en-US" sz="1200" dirty="0" err="1">
                <a:hlinkClick r:id="rId7" action="ppaction://hlinkfile" tooltip="Guru Arjan"/>
              </a:rPr>
              <a:t>Arjan</a:t>
            </a:r>
            <a:r>
              <a:rPr lang="en-US" sz="1200" dirty="0"/>
              <a:t> completed the </a:t>
            </a:r>
            <a:r>
              <a:rPr lang="en-US" sz="1200" dirty="0" err="1">
                <a:hlinkClick r:id="rId8" action="ppaction://hlinkfile"/>
              </a:rPr>
              <a:t>Adi</a:t>
            </a:r>
            <a:r>
              <a:rPr lang="en-US" sz="1200" dirty="0">
                <a:hlinkClick r:id="rId8" action="ppaction://hlinkfile"/>
              </a:rPr>
              <a:t> </a:t>
            </a:r>
            <a:r>
              <a:rPr lang="en-US" sz="1200" dirty="0" err="1">
                <a:hlinkClick r:id="rId8" action="ppaction://hlinkfile"/>
              </a:rPr>
              <a:t>Granth</a:t>
            </a:r>
            <a:r>
              <a:rPr lang="en-US" sz="1200" dirty="0"/>
              <a:t>, the holy scripture of Sikhism, and installed it in the </a:t>
            </a:r>
            <a:r>
              <a:rPr lang="en-US" sz="1200" dirty="0" err="1"/>
              <a:t>Gurdwara</a:t>
            </a:r>
            <a:r>
              <a:rPr lang="en-US" sz="1200" dirty="0"/>
              <a:t>. In 1634, </a:t>
            </a:r>
            <a:r>
              <a:rPr lang="en-US" sz="1200" dirty="0">
                <a:hlinkClick r:id="rId9" action="ppaction://hlinkfile"/>
              </a:rPr>
              <a:t>Guru </a:t>
            </a:r>
            <a:r>
              <a:rPr lang="en-US" sz="1200" dirty="0" err="1">
                <a:hlinkClick r:id="rId9" action="ppaction://hlinkfile"/>
              </a:rPr>
              <a:t>Hargobind</a:t>
            </a:r>
            <a:r>
              <a:rPr lang="en-US" sz="1200" dirty="0"/>
              <a:t> left </a:t>
            </a:r>
            <a:r>
              <a:rPr lang="en-US" sz="1200" dirty="0">
                <a:hlinkClick r:id="rId4" action="ppaction://hlinkfile"/>
              </a:rPr>
              <a:t>Amritsar</a:t>
            </a:r>
            <a:r>
              <a:rPr lang="en-US" sz="1200" dirty="0"/>
              <a:t> for the </a:t>
            </a:r>
            <a:r>
              <a:rPr lang="en-US" sz="1200" dirty="0" err="1">
                <a:hlinkClick r:id="rId10" action="ppaction://hlinkfile"/>
              </a:rPr>
              <a:t>Sivalik</a:t>
            </a:r>
            <a:r>
              <a:rPr lang="en-US" sz="1200" dirty="0">
                <a:hlinkClick r:id="rId10" action="ppaction://hlinkfile"/>
              </a:rPr>
              <a:t> Hills</a:t>
            </a:r>
            <a:r>
              <a:rPr lang="en-US" sz="1200" dirty="0"/>
              <a:t> and for the remainder of the seventeenth century the city and </a:t>
            </a:r>
            <a:r>
              <a:rPr lang="en-US" sz="1200" dirty="0" err="1"/>
              <a:t>gurdwara</a:t>
            </a:r>
            <a:r>
              <a:rPr lang="en-US" sz="1200" dirty="0"/>
              <a:t> was in the hands of forces hostile to the </a:t>
            </a:r>
            <a:r>
              <a:rPr lang="en-US" sz="1200" dirty="0">
                <a:hlinkClick r:id="rId11" action="ppaction://hlinkfile" tooltip="Sikh Gurus"/>
              </a:rPr>
              <a:t>Sikh Gurus</a:t>
            </a:r>
            <a:r>
              <a:rPr lang="en-US" sz="1200" dirty="0"/>
              <a:t>.</a:t>
            </a:r>
            <a:r>
              <a:rPr lang="en-US" sz="1200" baseline="30000" dirty="0">
                <a:hlinkClick r:id="" action="ppaction://hlinkfile"/>
              </a:rPr>
              <a:t>[</a:t>
            </a:r>
            <a:r>
              <a:rPr lang="en-US" sz="1200" dirty="0"/>
              <a:t>During the eighteenth century, the </a:t>
            </a:r>
            <a:r>
              <a:rPr lang="en-US" sz="1200" dirty="0" err="1"/>
              <a:t>Harmandir</a:t>
            </a:r>
            <a:r>
              <a:rPr lang="en-US" sz="1200" dirty="0"/>
              <a:t> Sahib was the site of frequent fighting between the Sikhs on one side and either </a:t>
            </a:r>
            <a:r>
              <a:rPr lang="en-US" sz="1200" dirty="0" err="1">
                <a:hlinkClick r:id="rId12" action="ppaction://hlinkfile"/>
              </a:rPr>
              <a:t>Mughal</a:t>
            </a:r>
            <a:r>
              <a:rPr lang="en-US" sz="1200" dirty="0"/>
              <a:t> or </a:t>
            </a:r>
            <a:r>
              <a:rPr lang="en-US" sz="1200" dirty="0">
                <a:hlinkClick r:id="rId13" action="ppaction://hlinkfile" tooltip="Durrani Empire"/>
              </a:rPr>
              <a:t>Afghan</a:t>
            </a:r>
            <a:r>
              <a:rPr lang="en-US" sz="1200" dirty="0"/>
              <a:t> forces on the other side and the </a:t>
            </a:r>
            <a:r>
              <a:rPr lang="en-US" sz="1200" dirty="0" err="1"/>
              <a:t>gurdwara</a:t>
            </a:r>
            <a:r>
              <a:rPr lang="en-US" sz="1200" dirty="0"/>
              <a:t> occasionally suffered damage. In the early nineteenth century, </a:t>
            </a:r>
            <a:r>
              <a:rPr lang="en-US" sz="1200" dirty="0">
                <a:hlinkClick r:id="rId14" action="ppaction://hlinkfile"/>
              </a:rPr>
              <a:t>Maharaja </a:t>
            </a:r>
            <a:r>
              <a:rPr lang="en-US" sz="1200" dirty="0" err="1">
                <a:hlinkClick r:id="rId14" action="ppaction://hlinkfile"/>
              </a:rPr>
              <a:t>Ranjit</a:t>
            </a:r>
            <a:r>
              <a:rPr lang="en-US" sz="1200" dirty="0">
                <a:hlinkClick r:id="rId14" action="ppaction://hlinkfile"/>
              </a:rPr>
              <a:t> Singh</a:t>
            </a:r>
            <a:r>
              <a:rPr lang="en-US" sz="1200" dirty="0"/>
              <a:t> secured the </a:t>
            </a:r>
            <a:r>
              <a:rPr lang="en-US" sz="1200" dirty="0">
                <a:hlinkClick r:id="rId15" action="ppaction://hlinkfile"/>
              </a:rPr>
              <a:t>Punjab region</a:t>
            </a:r>
            <a:r>
              <a:rPr lang="en-US" sz="1200" dirty="0"/>
              <a:t> from outside attack and covered the upper floors of the </a:t>
            </a:r>
            <a:r>
              <a:rPr lang="en-US" sz="1200" dirty="0" err="1"/>
              <a:t>gurdwara</a:t>
            </a:r>
            <a:r>
              <a:rPr lang="en-US" sz="1200" dirty="0"/>
              <a:t> with </a:t>
            </a:r>
            <a:r>
              <a:rPr lang="en-US" sz="1200" dirty="0">
                <a:hlinkClick r:id="rId16" action="ppaction://hlinkfile"/>
              </a:rPr>
              <a:t>gold</a:t>
            </a:r>
            <a:r>
              <a:rPr lang="en-US" sz="1200" dirty="0"/>
              <a:t>, which gives it its distinctive appearance and </a:t>
            </a:r>
            <a:r>
              <a:rPr lang="en-US" sz="1200" dirty="0" err="1"/>
              <a:t>english</a:t>
            </a:r>
            <a:r>
              <a:rPr lang="en-US" sz="1200" dirty="0"/>
              <a:t> name of "Golden Temple".</a:t>
            </a:r>
            <a:r>
              <a:rPr lang="en-US" sz="1200" baseline="30000" dirty="0">
                <a:hlinkClick r:id="" action="ppaction://hlinkfile"/>
              </a:rPr>
              <a:t>[</a:t>
            </a:r>
            <a:endParaRPr lang="en-US" dirty="0"/>
          </a:p>
        </p:txBody>
      </p:sp>
      <p:pic>
        <p:nvPicPr>
          <p:cNvPr id="39938" name="Picture 2" descr="http://whatit.be/wp-content/uploads/golden_temple.jpg"/>
          <p:cNvPicPr>
            <a:picLocks noChangeAspect="1" noChangeArrowheads="1"/>
          </p:cNvPicPr>
          <p:nvPr/>
        </p:nvPicPr>
        <p:blipFill>
          <a:blip r:embed="rId17" cstate="print"/>
          <a:srcRect/>
          <a:stretch>
            <a:fillRect/>
          </a:stretch>
        </p:blipFill>
        <p:spPr bwMode="auto">
          <a:xfrm>
            <a:off x="1752600" y="838200"/>
            <a:ext cx="6267450" cy="401955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838200"/>
          </a:xfrm>
        </p:spPr>
        <p:txBody>
          <a:bodyPr/>
          <a:lstStyle/>
          <a:p>
            <a:pPr algn="ctr"/>
            <a:r>
              <a:rPr lang="en-US" b="1" dirty="0">
                <a:solidFill>
                  <a:srgbClr val="C00000"/>
                </a:solidFill>
              </a:rPr>
              <a:t>Rock Garden- Chandigarh</a:t>
            </a:r>
          </a:p>
        </p:txBody>
      </p:sp>
      <p:sp>
        <p:nvSpPr>
          <p:cNvPr id="3" name="Content Placeholder 2"/>
          <p:cNvSpPr>
            <a:spLocks noGrp="1"/>
          </p:cNvSpPr>
          <p:nvPr>
            <p:ph sz="quarter" idx="1"/>
          </p:nvPr>
        </p:nvSpPr>
        <p:spPr>
          <a:xfrm>
            <a:off x="685800" y="5181600"/>
            <a:ext cx="8229600" cy="1676400"/>
          </a:xfrm>
        </p:spPr>
        <p:txBody>
          <a:bodyPr>
            <a:normAutofit fontScale="55000" lnSpcReduction="20000"/>
          </a:bodyPr>
          <a:lstStyle/>
          <a:p>
            <a:r>
              <a:rPr lang="en-US" b="1" dirty="0"/>
              <a:t>Rock Garden</a:t>
            </a:r>
            <a:r>
              <a:rPr lang="en-US" dirty="0"/>
              <a:t> -- The Rock Garden of Chandigarh has been created by putting together the fossils of ancient life forms found in the </a:t>
            </a:r>
            <a:r>
              <a:rPr lang="en-US" dirty="0" err="1"/>
              <a:t>Shivalik</a:t>
            </a:r>
            <a:r>
              <a:rPr lang="en-US" dirty="0"/>
              <a:t> hills and by recycled waste material. Its creator, Nek </a:t>
            </a:r>
            <a:r>
              <a:rPr lang="en-US" dirty="0" err="1"/>
              <a:t>Chand</a:t>
            </a:r>
            <a:r>
              <a:rPr lang="en-US" dirty="0"/>
              <a:t>, was an inspector in the engineering department. Rock fossils have been arranged into an open air sculpture exhibition. Some of the sculptures include a wall made out of discarded fluorescent tubes, an army of clay monkeys and broken chinaware soldiers and shapes of women made out of discarded glass bangles. The garden covers an area of 6 acres. </a:t>
            </a:r>
            <a:br>
              <a:rPr lang="en-US" dirty="0"/>
            </a:br>
            <a:br>
              <a:rPr lang="en-US" dirty="0"/>
            </a:br>
            <a:endParaRPr lang="en-US" dirty="0"/>
          </a:p>
        </p:txBody>
      </p:sp>
      <p:pic>
        <p:nvPicPr>
          <p:cNvPr id="38914" name="Picture 2" descr="http://topnews.in/law/files/rock-garden.jpg"/>
          <p:cNvPicPr>
            <a:picLocks noChangeAspect="1" noChangeArrowheads="1"/>
          </p:cNvPicPr>
          <p:nvPr/>
        </p:nvPicPr>
        <p:blipFill>
          <a:blip r:embed="rId2" cstate="print"/>
          <a:srcRect/>
          <a:stretch>
            <a:fillRect/>
          </a:stretch>
        </p:blipFill>
        <p:spPr bwMode="auto">
          <a:xfrm>
            <a:off x="1905000" y="990600"/>
            <a:ext cx="5715000" cy="377138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143000"/>
          </a:xfrm>
        </p:spPr>
        <p:txBody>
          <a:bodyPr/>
          <a:lstStyle/>
          <a:p>
            <a:pPr algn="ctr"/>
            <a:r>
              <a:rPr lang="en-US" b="1" dirty="0">
                <a:solidFill>
                  <a:srgbClr val="C00000"/>
                </a:solidFill>
              </a:rPr>
              <a:t>Rajasthan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590800"/>
            <a:ext cx="7772400" cy="1143000"/>
          </a:xfrm>
        </p:spPr>
        <p:txBody>
          <a:bodyPr/>
          <a:lstStyle/>
          <a:p>
            <a:pPr algn="ctr"/>
            <a:r>
              <a:rPr lang="en-US" b="1" dirty="0"/>
              <a:t>Delhi – The Capital of India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b="1" dirty="0" err="1">
                <a:solidFill>
                  <a:srgbClr val="C00000"/>
                </a:solidFill>
              </a:rPr>
              <a:t>Hawa</a:t>
            </a:r>
            <a:r>
              <a:rPr lang="en-US" b="1" dirty="0">
                <a:solidFill>
                  <a:srgbClr val="C00000"/>
                </a:solidFill>
              </a:rPr>
              <a:t> </a:t>
            </a:r>
            <a:r>
              <a:rPr lang="en-US" b="1" dirty="0" err="1">
                <a:solidFill>
                  <a:srgbClr val="C00000"/>
                </a:solidFill>
              </a:rPr>
              <a:t>Mahal</a:t>
            </a:r>
            <a:r>
              <a:rPr lang="en-US" b="1" dirty="0">
                <a:solidFill>
                  <a:srgbClr val="C00000"/>
                </a:solidFill>
              </a:rPr>
              <a:t> (in </a:t>
            </a:r>
            <a:r>
              <a:rPr lang="en-US" b="1" dirty="0" err="1">
                <a:solidFill>
                  <a:srgbClr val="C00000"/>
                </a:solidFill>
              </a:rPr>
              <a:t>Jaipur</a:t>
            </a:r>
            <a:r>
              <a:rPr lang="en-US" b="1" dirty="0">
                <a:solidFill>
                  <a:srgbClr val="C00000"/>
                </a:solidFill>
              </a:rPr>
              <a:t>)</a:t>
            </a:r>
          </a:p>
        </p:txBody>
      </p:sp>
      <p:sp>
        <p:nvSpPr>
          <p:cNvPr id="3" name="Content Placeholder 2"/>
          <p:cNvSpPr>
            <a:spLocks noGrp="1"/>
          </p:cNvSpPr>
          <p:nvPr>
            <p:ph sz="quarter" idx="1"/>
          </p:nvPr>
        </p:nvSpPr>
        <p:spPr>
          <a:xfrm>
            <a:off x="914400" y="5486400"/>
            <a:ext cx="8229600" cy="1600200"/>
          </a:xfrm>
        </p:spPr>
        <p:txBody>
          <a:bodyPr>
            <a:normAutofit fontScale="62500" lnSpcReduction="20000"/>
          </a:bodyPr>
          <a:lstStyle/>
          <a:p>
            <a:r>
              <a:rPr lang="en-US" b="1" dirty="0" err="1"/>
              <a:t>Hawa</a:t>
            </a:r>
            <a:r>
              <a:rPr lang="en-US" b="1" dirty="0"/>
              <a:t> </a:t>
            </a:r>
            <a:r>
              <a:rPr lang="en-US" b="1" dirty="0" err="1"/>
              <a:t>Mahal</a:t>
            </a:r>
            <a:r>
              <a:rPr lang="en-US" dirty="0"/>
              <a:t> - The ornamental facade of this "Palace of Winds" is a prominent landmark in </a:t>
            </a:r>
            <a:r>
              <a:rPr lang="en-US" dirty="0" err="1"/>
              <a:t>Jaipur</a:t>
            </a:r>
            <a:r>
              <a:rPr lang="en-US" dirty="0"/>
              <a:t>. Their five-storey structures of sandstone plastered pink encrusted with fine trelliswork and elaborate balconies. The palace has 953 niches and windows. Built in 1799 by </a:t>
            </a:r>
            <a:r>
              <a:rPr lang="en-US" dirty="0" err="1"/>
              <a:t>Pratap</a:t>
            </a:r>
            <a:r>
              <a:rPr lang="en-US" dirty="0"/>
              <a:t> Singh, the </a:t>
            </a:r>
            <a:r>
              <a:rPr lang="en-US" dirty="0" err="1"/>
              <a:t>Mahal</a:t>
            </a:r>
            <a:r>
              <a:rPr lang="en-US" dirty="0"/>
              <a:t> was a royal grandstand for the palace women.</a:t>
            </a:r>
            <a:br>
              <a:rPr lang="en-US" dirty="0"/>
            </a:br>
            <a:br>
              <a:rPr lang="en-US" dirty="0"/>
            </a:br>
            <a:endParaRPr lang="en-US" dirty="0"/>
          </a:p>
        </p:txBody>
      </p:sp>
      <p:pic>
        <p:nvPicPr>
          <p:cNvPr id="36866" name="Picture 2" descr="http://gettourinfo.com/wp-content/uploads/2011/03/hawa-mahal-jaipur.jpg"/>
          <p:cNvPicPr>
            <a:picLocks noChangeAspect="1" noChangeArrowheads="1"/>
          </p:cNvPicPr>
          <p:nvPr/>
        </p:nvPicPr>
        <p:blipFill>
          <a:blip r:embed="rId2" cstate="print"/>
          <a:srcRect/>
          <a:stretch>
            <a:fillRect/>
          </a:stretch>
        </p:blipFill>
        <p:spPr bwMode="auto">
          <a:xfrm>
            <a:off x="1219200" y="1295400"/>
            <a:ext cx="7010400" cy="4019550"/>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1143000"/>
          </a:xfrm>
        </p:spPr>
        <p:txBody>
          <a:bodyPr/>
          <a:lstStyle/>
          <a:p>
            <a:pPr algn="ctr"/>
            <a:r>
              <a:rPr lang="en-US" b="1" dirty="0" err="1">
                <a:solidFill>
                  <a:srgbClr val="C00000"/>
                </a:solidFill>
              </a:rPr>
              <a:t>Jantar</a:t>
            </a:r>
            <a:r>
              <a:rPr lang="en-US" b="1" dirty="0">
                <a:solidFill>
                  <a:srgbClr val="C00000"/>
                </a:solidFill>
              </a:rPr>
              <a:t> </a:t>
            </a:r>
            <a:r>
              <a:rPr lang="en-US" b="1" dirty="0" err="1">
                <a:solidFill>
                  <a:srgbClr val="C00000"/>
                </a:solidFill>
              </a:rPr>
              <a:t>Mantar</a:t>
            </a:r>
            <a:r>
              <a:rPr lang="en-US" b="1" dirty="0">
                <a:solidFill>
                  <a:srgbClr val="C00000"/>
                </a:solidFill>
              </a:rPr>
              <a:t> (in </a:t>
            </a:r>
            <a:r>
              <a:rPr lang="en-US" b="1" dirty="0" err="1">
                <a:solidFill>
                  <a:srgbClr val="C00000"/>
                </a:solidFill>
              </a:rPr>
              <a:t>Jaipur</a:t>
            </a:r>
            <a:r>
              <a:rPr lang="en-US" b="1" dirty="0">
                <a:solidFill>
                  <a:srgbClr val="C00000"/>
                </a:solidFill>
              </a:rPr>
              <a:t>)</a:t>
            </a:r>
          </a:p>
        </p:txBody>
      </p:sp>
      <p:sp>
        <p:nvSpPr>
          <p:cNvPr id="3" name="Content Placeholder 2"/>
          <p:cNvSpPr>
            <a:spLocks noGrp="1"/>
          </p:cNvSpPr>
          <p:nvPr>
            <p:ph sz="quarter" idx="1"/>
          </p:nvPr>
        </p:nvSpPr>
        <p:spPr>
          <a:xfrm>
            <a:off x="533400" y="5638800"/>
            <a:ext cx="7543800" cy="990600"/>
          </a:xfrm>
        </p:spPr>
        <p:txBody>
          <a:bodyPr>
            <a:normAutofit fontScale="25000" lnSpcReduction="20000"/>
          </a:bodyPr>
          <a:lstStyle/>
          <a:p>
            <a:r>
              <a:rPr lang="en-US" sz="5500" b="1" dirty="0" err="1"/>
              <a:t>Jantar</a:t>
            </a:r>
            <a:r>
              <a:rPr lang="en-US" sz="5500" b="1" dirty="0"/>
              <a:t> </a:t>
            </a:r>
            <a:r>
              <a:rPr lang="en-US" sz="5500" b="1" dirty="0" err="1"/>
              <a:t>Mantar</a:t>
            </a:r>
            <a:r>
              <a:rPr lang="en-US" sz="5500" b="1" dirty="0"/>
              <a:t> - This is the largest and the best preserved of the five observatories built by Jai Singh II in different parts of the country. This observatory consisting of outsized astronomical instruments is still in use. .</a:t>
            </a:r>
            <a:br>
              <a:rPr lang="en-US" dirty="0"/>
            </a:br>
            <a:br>
              <a:rPr lang="en-US" dirty="0"/>
            </a:br>
            <a:endParaRPr lang="en-US" dirty="0"/>
          </a:p>
        </p:txBody>
      </p:sp>
      <p:pic>
        <p:nvPicPr>
          <p:cNvPr id="41986" name="Picture 2" descr="http://www.worldtourismplace.com/wp-content/uploads/2010/10/historical-evidence-that-technology-is-used-in-ancient-times-was-the-Jantar-Mantar.jpg"/>
          <p:cNvPicPr>
            <a:picLocks noChangeAspect="1" noChangeArrowheads="1"/>
          </p:cNvPicPr>
          <p:nvPr/>
        </p:nvPicPr>
        <p:blipFill>
          <a:blip r:embed="rId2" cstate="print"/>
          <a:srcRect/>
          <a:stretch>
            <a:fillRect/>
          </a:stretch>
        </p:blipFill>
        <p:spPr bwMode="auto">
          <a:xfrm>
            <a:off x="1524000" y="1219200"/>
            <a:ext cx="5562600" cy="4171950"/>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95600"/>
            <a:ext cx="7772400" cy="1143000"/>
          </a:xfrm>
        </p:spPr>
        <p:txBody>
          <a:bodyPr/>
          <a:lstStyle/>
          <a:p>
            <a:pPr algn="ctr"/>
            <a:r>
              <a:rPr lang="en-US" b="1" dirty="0">
                <a:solidFill>
                  <a:srgbClr val="C00000"/>
                </a:solidFill>
              </a:rPr>
              <a:t>Jammu and Kashmir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b="1" dirty="0" err="1">
                <a:solidFill>
                  <a:srgbClr val="C00000"/>
                </a:solidFill>
              </a:rPr>
              <a:t>Dal</a:t>
            </a:r>
            <a:r>
              <a:rPr lang="en-US" b="1" dirty="0">
                <a:solidFill>
                  <a:srgbClr val="C00000"/>
                </a:solidFill>
              </a:rPr>
              <a:t> lake (in Srinagar)</a:t>
            </a:r>
          </a:p>
        </p:txBody>
      </p:sp>
      <p:sp>
        <p:nvSpPr>
          <p:cNvPr id="3" name="Content Placeholder 2"/>
          <p:cNvSpPr>
            <a:spLocks noGrp="1"/>
          </p:cNvSpPr>
          <p:nvPr>
            <p:ph sz="quarter" idx="1"/>
          </p:nvPr>
        </p:nvSpPr>
        <p:spPr>
          <a:xfrm>
            <a:off x="914400" y="4876800"/>
            <a:ext cx="7772400" cy="1143000"/>
          </a:xfrm>
        </p:spPr>
        <p:txBody>
          <a:bodyPr>
            <a:noAutofit/>
          </a:bodyPr>
          <a:lstStyle/>
          <a:p>
            <a:r>
              <a:rPr lang="en-US" sz="1600" b="1" dirty="0"/>
              <a:t>Srinagar's distinctive feature is the great body of water, the </a:t>
            </a:r>
            <a:r>
              <a:rPr lang="en-US" sz="1600" b="1" dirty="0" err="1"/>
              <a:t>Dal</a:t>
            </a:r>
            <a:r>
              <a:rPr lang="en-US" sz="1600" b="1" dirty="0"/>
              <a:t> Lake, which forms its focal point. The </a:t>
            </a:r>
            <a:r>
              <a:rPr lang="en-US" sz="1600" b="1" dirty="0" err="1"/>
              <a:t>Dal</a:t>
            </a:r>
            <a:r>
              <a:rPr lang="en-US" sz="1600" b="1" dirty="0"/>
              <a:t> has, within its area, two enormous sheet-like expanses of water-</a:t>
            </a:r>
            <a:r>
              <a:rPr lang="en-US" sz="1600" b="1" dirty="0" err="1"/>
              <a:t>Lokut</a:t>
            </a:r>
            <a:r>
              <a:rPr lang="en-US" sz="1600" b="1" dirty="0"/>
              <a:t>-</a:t>
            </a:r>
            <a:r>
              <a:rPr lang="en-US" sz="1600" b="1" dirty="0" err="1"/>
              <a:t>dal</a:t>
            </a:r>
            <a:r>
              <a:rPr lang="en-US" sz="1600" b="1" dirty="0"/>
              <a:t> and </a:t>
            </a:r>
            <a:r>
              <a:rPr lang="en-US" sz="1600" b="1" dirty="0" err="1"/>
              <a:t>Bod-dal</a:t>
            </a:r>
            <a:r>
              <a:rPr lang="en-US" sz="1600" b="1" dirty="0"/>
              <a:t>, the rest of its surface being broken up alternatively by man-made strips of land inhabited by whole colonies of people and vegetation. Thus the lake is not a flat, unbroken mass of water, but a labyrinth of waterways, awash with a lifestyle not found elsewhere in the world.</a:t>
            </a:r>
            <a:br>
              <a:rPr lang="en-US" sz="1600" b="1" dirty="0"/>
            </a:br>
            <a:br>
              <a:rPr lang="en-US" sz="1600" b="1" dirty="0"/>
            </a:br>
            <a:endParaRPr lang="en-US" sz="1600" b="1" dirty="0"/>
          </a:p>
        </p:txBody>
      </p:sp>
      <p:pic>
        <p:nvPicPr>
          <p:cNvPr id="53250" name="Picture 2" descr="http://www.attractionsinindia.com/admin/upload_image/1271750012Dal_Lake.jpg"/>
          <p:cNvPicPr>
            <a:picLocks noChangeAspect="1" noChangeArrowheads="1"/>
          </p:cNvPicPr>
          <p:nvPr/>
        </p:nvPicPr>
        <p:blipFill>
          <a:blip r:embed="rId2" cstate="print"/>
          <a:srcRect/>
          <a:stretch>
            <a:fillRect/>
          </a:stretch>
        </p:blipFill>
        <p:spPr bwMode="auto">
          <a:xfrm>
            <a:off x="2133600" y="1447800"/>
            <a:ext cx="4895850" cy="30099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b="1" dirty="0" err="1">
                <a:solidFill>
                  <a:srgbClr val="C00000"/>
                </a:solidFill>
              </a:rPr>
              <a:t>Amarnath</a:t>
            </a:r>
            <a:r>
              <a:rPr lang="en-US" b="1" dirty="0">
                <a:solidFill>
                  <a:srgbClr val="C00000"/>
                </a:solidFill>
              </a:rPr>
              <a:t> </a:t>
            </a:r>
            <a:r>
              <a:rPr lang="en-US" b="1" dirty="0" err="1">
                <a:solidFill>
                  <a:srgbClr val="C00000"/>
                </a:solidFill>
              </a:rPr>
              <a:t>Yatra</a:t>
            </a:r>
            <a:r>
              <a:rPr lang="en-US" b="1" dirty="0">
                <a:solidFill>
                  <a:srgbClr val="C00000"/>
                </a:solidFill>
              </a:rPr>
              <a:t> – Lord Shiva Temple</a:t>
            </a:r>
          </a:p>
        </p:txBody>
      </p:sp>
      <p:sp>
        <p:nvSpPr>
          <p:cNvPr id="3" name="Content Placeholder 2"/>
          <p:cNvSpPr>
            <a:spLocks noGrp="1"/>
          </p:cNvSpPr>
          <p:nvPr>
            <p:ph sz="quarter" idx="1"/>
          </p:nvPr>
        </p:nvSpPr>
        <p:spPr>
          <a:xfrm>
            <a:off x="228600" y="4724400"/>
            <a:ext cx="8458200" cy="1371600"/>
          </a:xfrm>
        </p:spPr>
        <p:txBody>
          <a:bodyPr>
            <a:noAutofit/>
          </a:bodyPr>
          <a:lstStyle/>
          <a:p>
            <a:r>
              <a:rPr lang="en-US" sz="1600" b="1" dirty="0"/>
              <a:t>Situated at a height of 3,880 </a:t>
            </a:r>
            <a:r>
              <a:rPr lang="en-US" sz="1600" b="1" dirty="0" err="1"/>
              <a:t>metres</a:t>
            </a:r>
            <a:r>
              <a:rPr lang="en-US" sz="1600" b="1" dirty="0"/>
              <a:t> in the Himalayas, the cave enshrines a naturally formed ice-lingam, symbol of Lord Shiva, which waxes and wanes with the moon, reaching its maximum dimensions on the day of pilgrimage. This is where, Hindus believe, Lord Shiva explained the secret of salvation to his consort </a:t>
            </a:r>
            <a:r>
              <a:rPr lang="en-US" sz="1600" b="1" i="1" dirty="0" err="1"/>
              <a:t>Parvati</a:t>
            </a:r>
            <a:r>
              <a:rPr lang="en-US" sz="1600" b="1" dirty="0"/>
              <a:t> on a full moon night. Every year in the month of </a:t>
            </a:r>
            <a:r>
              <a:rPr lang="en-US" sz="1600" b="1" i="1" dirty="0" err="1"/>
              <a:t>Shravana</a:t>
            </a:r>
            <a:r>
              <a:rPr lang="en-US" sz="1600" b="1" dirty="0"/>
              <a:t> (July-August), when the moon is full, thousands of devout pilgrims gather before </a:t>
            </a:r>
            <a:r>
              <a:rPr lang="en-US" sz="1600" b="1" i="1" dirty="0" err="1"/>
              <a:t>Amarnath</a:t>
            </a:r>
            <a:r>
              <a:rPr lang="en-US" sz="1600" b="1" i="1" dirty="0"/>
              <a:t> Cave</a:t>
            </a:r>
            <a:r>
              <a:rPr lang="en-US" sz="1600" b="1" dirty="0"/>
              <a:t> in the picturesque </a:t>
            </a:r>
            <a:r>
              <a:rPr lang="en-US" sz="1600" b="1" i="1" dirty="0" err="1"/>
              <a:t>Lidder</a:t>
            </a:r>
            <a:r>
              <a:rPr lang="en-US" sz="1600" b="1" i="1" dirty="0"/>
              <a:t> Valley</a:t>
            </a:r>
            <a:r>
              <a:rPr lang="en-US" sz="1600" b="1" dirty="0"/>
              <a:t> in Kashmir to offer their prayers to Lord Shiva.</a:t>
            </a:r>
            <a:br>
              <a:rPr lang="en-US" sz="1600" b="1" dirty="0"/>
            </a:br>
            <a:br>
              <a:rPr lang="en-US" sz="1600" b="1" dirty="0"/>
            </a:br>
            <a:endParaRPr lang="en-US" sz="1600" b="1" dirty="0"/>
          </a:p>
        </p:txBody>
      </p:sp>
      <p:pic>
        <p:nvPicPr>
          <p:cNvPr id="52226" name="Picture 2" descr="http://4.bp.blogspot.com/_tg42ArcfTzU/TDwVdKmlPZI/AAAAAAAAApQ/GpWUDJM22yA/s1600/Amarnath+temple+wallpapers.jpeg"/>
          <p:cNvPicPr>
            <a:picLocks noChangeAspect="1" noChangeArrowheads="1"/>
          </p:cNvPicPr>
          <p:nvPr/>
        </p:nvPicPr>
        <p:blipFill>
          <a:blip r:embed="rId2" cstate="print"/>
          <a:srcRect/>
          <a:stretch>
            <a:fillRect/>
          </a:stretch>
        </p:blipFill>
        <p:spPr bwMode="auto">
          <a:xfrm>
            <a:off x="2057400" y="1219200"/>
            <a:ext cx="4743450" cy="333375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057400"/>
            <a:ext cx="7772400" cy="1143000"/>
          </a:xfrm>
        </p:spPr>
        <p:txBody>
          <a:bodyPr/>
          <a:lstStyle/>
          <a:p>
            <a:pPr algn="ctr"/>
            <a:r>
              <a:rPr lang="en-US" b="1" dirty="0">
                <a:solidFill>
                  <a:srgbClr val="C00000"/>
                </a:solidFill>
              </a:rPr>
              <a:t>West Bengal</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762000"/>
          </a:xfrm>
        </p:spPr>
        <p:txBody>
          <a:bodyPr/>
          <a:lstStyle/>
          <a:p>
            <a:pPr algn="ctr"/>
            <a:r>
              <a:rPr lang="en-US" b="1" dirty="0" err="1">
                <a:solidFill>
                  <a:srgbClr val="C00000"/>
                </a:solidFill>
              </a:rPr>
              <a:t>Sunderbans</a:t>
            </a:r>
            <a:endParaRPr lang="en-US" b="1" dirty="0">
              <a:solidFill>
                <a:srgbClr val="C00000"/>
              </a:solidFill>
            </a:endParaRPr>
          </a:p>
        </p:txBody>
      </p:sp>
      <p:sp>
        <p:nvSpPr>
          <p:cNvPr id="3" name="Content Placeholder 2"/>
          <p:cNvSpPr>
            <a:spLocks noGrp="1"/>
          </p:cNvSpPr>
          <p:nvPr>
            <p:ph sz="quarter" idx="1"/>
          </p:nvPr>
        </p:nvSpPr>
        <p:spPr>
          <a:xfrm>
            <a:off x="0" y="4343400"/>
            <a:ext cx="9144000" cy="4572000"/>
          </a:xfrm>
        </p:spPr>
        <p:txBody>
          <a:bodyPr>
            <a:normAutofit/>
          </a:bodyPr>
          <a:lstStyle/>
          <a:p>
            <a:r>
              <a:rPr lang="en-US" sz="1200" dirty="0"/>
              <a:t>Situated on the lower end of the </a:t>
            </a:r>
            <a:r>
              <a:rPr lang="en-US" sz="1200" dirty="0" err="1"/>
              <a:t>Gangetic</a:t>
            </a:r>
            <a:r>
              <a:rPr lang="en-US" sz="1200" dirty="0"/>
              <a:t> West Bengal, 22.00° N - 89.00° E, is this world's largest delta covered by mangrove forest and vast saline mud flats. A land of 54 tiny islands, crisscrossed by innumerable tributaries of </a:t>
            </a:r>
            <a:r>
              <a:rPr lang="en-US" sz="1200" dirty="0" err="1"/>
              <a:t>Ganga</a:t>
            </a:r>
            <a:r>
              <a:rPr lang="en-US" sz="1200" dirty="0"/>
              <a:t>, that was once infested by Arakanese and Portuguese pirates is now the abode of varied flora &amp; fauna population. An area of 9630 sq. km., where 70 percent is under saline water makes the life of commoners, mostly honey-catchers, prawn-catchers and fishermen, very difficult. This is </a:t>
            </a:r>
            <a:r>
              <a:rPr lang="en-US" sz="1200" dirty="0" err="1"/>
              <a:t>Sunderbans</a:t>
            </a:r>
            <a:r>
              <a:rPr lang="en-US" sz="1200" dirty="0"/>
              <a:t>, the world's largest estuarine forest. </a:t>
            </a:r>
          </a:p>
          <a:p>
            <a:br>
              <a:rPr lang="en-US" sz="1200" dirty="0"/>
            </a:br>
            <a:br>
              <a:rPr lang="en-US" sz="1200" dirty="0"/>
            </a:br>
            <a:r>
              <a:rPr lang="en-US" sz="1200" dirty="0"/>
              <a:t>The land that is inhabited by Royal Bengal Tigers is not far from Kolkata. You can explore unknown wildlife of </a:t>
            </a:r>
            <a:r>
              <a:rPr lang="en-US" sz="1200" dirty="0" err="1"/>
              <a:t>Sunderbans</a:t>
            </a:r>
            <a:r>
              <a:rPr lang="en-US" sz="1200" dirty="0"/>
              <a:t> that </a:t>
            </a:r>
            <a:r>
              <a:rPr lang="en-US" sz="1200" dirty="0" err="1"/>
              <a:t>harbour</a:t>
            </a:r>
            <a:r>
              <a:rPr lang="en-US" sz="1200" dirty="0"/>
              <a:t> jungle cats, fishing cats, Axis deer, wild boar, Rhesus monkeys, mongooses and the largest estuarine crocodiles in the world. </a:t>
            </a:r>
          </a:p>
          <a:p>
            <a:br>
              <a:rPr lang="en-US" sz="1200" dirty="0"/>
            </a:br>
            <a:endParaRPr lang="en-US" sz="1200" dirty="0"/>
          </a:p>
          <a:p>
            <a:endParaRPr lang="en-US" sz="1200" dirty="0"/>
          </a:p>
        </p:txBody>
      </p:sp>
      <p:pic>
        <p:nvPicPr>
          <p:cNvPr id="48130" name="Picture 2" descr="http://www.kolkatabirds.com/sunderbans888su.jpg"/>
          <p:cNvPicPr>
            <a:picLocks noChangeAspect="1" noChangeArrowheads="1"/>
          </p:cNvPicPr>
          <p:nvPr/>
        </p:nvPicPr>
        <p:blipFill>
          <a:blip r:embed="rId2" cstate="print"/>
          <a:srcRect/>
          <a:stretch>
            <a:fillRect/>
          </a:stretch>
        </p:blipFill>
        <p:spPr bwMode="auto">
          <a:xfrm>
            <a:off x="304800" y="914400"/>
            <a:ext cx="4114800" cy="3352800"/>
          </a:xfrm>
          <a:prstGeom prst="rect">
            <a:avLst/>
          </a:prstGeom>
          <a:noFill/>
        </p:spPr>
      </p:pic>
      <p:pic>
        <p:nvPicPr>
          <p:cNvPr id="48132" name="Picture 4" descr="http://www.indianholiday.com/images/tiger-reserves-in-india/sunderbans-tiger-reserve.jpg"/>
          <p:cNvPicPr>
            <a:picLocks noChangeAspect="1" noChangeArrowheads="1"/>
          </p:cNvPicPr>
          <p:nvPr/>
        </p:nvPicPr>
        <p:blipFill>
          <a:blip r:embed="rId3" cstate="print"/>
          <a:srcRect/>
          <a:stretch>
            <a:fillRect/>
          </a:stretch>
        </p:blipFill>
        <p:spPr bwMode="auto">
          <a:xfrm>
            <a:off x="4572000" y="990599"/>
            <a:ext cx="3962400" cy="3048001"/>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9144000" cy="1143000"/>
          </a:xfrm>
        </p:spPr>
        <p:txBody>
          <a:bodyPr>
            <a:normAutofit fontScale="90000"/>
          </a:bodyPr>
          <a:lstStyle/>
          <a:p>
            <a:r>
              <a:rPr lang="en-US" b="1" dirty="0" err="1">
                <a:solidFill>
                  <a:srgbClr val="C00000"/>
                </a:solidFill>
              </a:rPr>
              <a:t>Dakshineswar</a:t>
            </a:r>
            <a:r>
              <a:rPr lang="en-US" b="1" dirty="0">
                <a:solidFill>
                  <a:srgbClr val="C00000"/>
                </a:solidFill>
              </a:rPr>
              <a:t> Kali Temple (in </a:t>
            </a:r>
            <a:r>
              <a:rPr lang="en-US" b="1" dirty="0" err="1">
                <a:solidFill>
                  <a:srgbClr val="C00000"/>
                </a:solidFill>
              </a:rPr>
              <a:t>Kolkatta</a:t>
            </a:r>
            <a:r>
              <a:rPr lang="en-US" b="1" dirty="0">
                <a:solidFill>
                  <a:srgbClr val="C00000"/>
                </a:solidFill>
              </a:rPr>
              <a:t>)</a:t>
            </a:r>
          </a:p>
        </p:txBody>
      </p:sp>
      <p:sp>
        <p:nvSpPr>
          <p:cNvPr id="3" name="Content Placeholder 2"/>
          <p:cNvSpPr>
            <a:spLocks noGrp="1"/>
          </p:cNvSpPr>
          <p:nvPr>
            <p:ph sz="quarter" idx="1"/>
          </p:nvPr>
        </p:nvSpPr>
        <p:spPr>
          <a:xfrm>
            <a:off x="0" y="4572000"/>
            <a:ext cx="8915400" cy="4572000"/>
          </a:xfrm>
        </p:spPr>
        <p:txBody>
          <a:bodyPr>
            <a:normAutofit/>
          </a:bodyPr>
          <a:lstStyle/>
          <a:p>
            <a:r>
              <a:rPr lang="en-US" sz="1500" b="1" dirty="0" err="1"/>
              <a:t>Dakshineswar</a:t>
            </a:r>
            <a:r>
              <a:rPr lang="en-US" sz="1500" b="1" dirty="0"/>
              <a:t> Kali Temple</a:t>
            </a:r>
            <a:br>
              <a:rPr lang="en-US" sz="1500" dirty="0"/>
            </a:br>
            <a:r>
              <a:rPr lang="en-US" sz="1500" dirty="0"/>
              <a:t>It is situated alongside the Vivekananda Bridge north of Kolkata, about 20 km. from BBD </a:t>
            </a:r>
            <a:r>
              <a:rPr lang="en-US" sz="1500" dirty="0" err="1"/>
              <a:t>Bagh</a:t>
            </a:r>
            <a:r>
              <a:rPr lang="en-US" sz="1500" dirty="0"/>
              <a:t>. It is famous for its association - with </a:t>
            </a:r>
            <a:r>
              <a:rPr lang="en-US" sz="1500" dirty="0" err="1"/>
              <a:t>Ramkrishna</a:t>
            </a:r>
            <a:r>
              <a:rPr lang="en-US" sz="1500" dirty="0"/>
              <a:t> who achieved spiritual vision here. </a:t>
            </a:r>
            <a:r>
              <a:rPr lang="en-US" sz="1500" dirty="0" err="1"/>
              <a:t>Rani</a:t>
            </a:r>
            <a:r>
              <a:rPr lang="en-US" sz="1500" dirty="0"/>
              <a:t> </a:t>
            </a:r>
            <a:r>
              <a:rPr lang="en-US" sz="1500" dirty="0" err="1"/>
              <a:t>Rashmoni</a:t>
            </a:r>
            <a:r>
              <a:rPr lang="en-US" sz="1500" dirty="0"/>
              <a:t> built this temple in 1847. The 12- </a:t>
            </a:r>
            <a:r>
              <a:rPr lang="en-US" sz="1500" dirty="0" err="1"/>
              <a:t>spired</a:t>
            </a:r>
            <a:r>
              <a:rPr lang="en-US" sz="1500" dirty="0"/>
              <a:t> temple with its enormous courtyard is surrounded by 12 other temples dedicated to Lord Shiva. It is a world famous place of pilgrimage. It was here the famous religious thinker Rama Krishna </a:t>
            </a:r>
            <a:r>
              <a:rPr lang="en-US" sz="1500" dirty="0" err="1"/>
              <a:t>Paramahamsa</a:t>
            </a:r>
            <a:r>
              <a:rPr lang="en-US" sz="1500" dirty="0"/>
              <a:t> achieved his spiritual vision and preached the unity of all religions. </a:t>
            </a:r>
            <a:br>
              <a:rPr lang="en-US" sz="1500" dirty="0"/>
            </a:br>
            <a:br>
              <a:rPr lang="en-US" dirty="0"/>
            </a:br>
            <a:endParaRPr lang="en-US" dirty="0"/>
          </a:p>
        </p:txBody>
      </p:sp>
      <p:pic>
        <p:nvPicPr>
          <p:cNvPr id="51202" name="Picture 2" descr="http://in.ygoy.com/wp-content/uploads/2010/03/Dakshineswar_Bhavatarini_Kali.jpg"/>
          <p:cNvPicPr>
            <a:picLocks noChangeAspect="1" noChangeArrowheads="1"/>
          </p:cNvPicPr>
          <p:nvPr/>
        </p:nvPicPr>
        <p:blipFill>
          <a:blip r:embed="rId2" cstate="print"/>
          <a:srcRect/>
          <a:stretch>
            <a:fillRect/>
          </a:stretch>
        </p:blipFill>
        <p:spPr bwMode="auto">
          <a:xfrm>
            <a:off x="3048000" y="838200"/>
            <a:ext cx="3200400" cy="36671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895600"/>
            <a:ext cx="7772400" cy="1143000"/>
          </a:xfrm>
        </p:spPr>
        <p:txBody>
          <a:bodyPr/>
          <a:lstStyle/>
          <a:p>
            <a:pPr algn="ctr"/>
            <a:r>
              <a:rPr lang="en-US" b="1" dirty="0">
                <a:solidFill>
                  <a:srgbClr val="C00000"/>
                </a:solidFill>
              </a:rPr>
              <a:t>Andhra Pradesh</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r>
              <a:rPr lang="en-US" b="1" dirty="0">
                <a:solidFill>
                  <a:srgbClr val="C00000"/>
                </a:solidFill>
              </a:rPr>
              <a:t>Golconda Fort (in Hyderabad)</a:t>
            </a:r>
          </a:p>
        </p:txBody>
      </p:sp>
      <p:sp>
        <p:nvSpPr>
          <p:cNvPr id="3" name="Content Placeholder 2"/>
          <p:cNvSpPr>
            <a:spLocks noGrp="1"/>
          </p:cNvSpPr>
          <p:nvPr>
            <p:ph sz="quarter" idx="1"/>
          </p:nvPr>
        </p:nvSpPr>
        <p:spPr>
          <a:xfrm>
            <a:off x="228600" y="5029200"/>
            <a:ext cx="8915400" cy="1524000"/>
          </a:xfrm>
        </p:spPr>
        <p:txBody>
          <a:bodyPr>
            <a:noAutofit/>
          </a:bodyPr>
          <a:lstStyle/>
          <a:p>
            <a:br>
              <a:rPr lang="en-US" sz="1400" b="1" dirty="0"/>
            </a:br>
            <a:r>
              <a:rPr lang="en-US" sz="1400" b="1" dirty="0"/>
              <a:t>Golconda is one of the famous forts of India. The name originates from the Telugu words "</a:t>
            </a:r>
            <a:r>
              <a:rPr lang="en-US" sz="1400" b="1" dirty="0" err="1"/>
              <a:t>Golla</a:t>
            </a:r>
            <a:r>
              <a:rPr lang="en-US" sz="1400" b="1" dirty="0"/>
              <a:t> </a:t>
            </a:r>
            <a:r>
              <a:rPr lang="en-US" sz="1400" b="1" dirty="0" err="1"/>
              <a:t>Konda</a:t>
            </a:r>
            <a:r>
              <a:rPr lang="en-US" sz="1400" b="1" dirty="0"/>
              <a:t>" meaning "Shepherd's Hill". The origins of the fort can be traced back to the </a:t>
            </a:r>
            <a:r>
              <a:rPr lang="en-US" sz="1400" b="1" dirty="0" err="1"/>
              <a:t>Yadava</a:t>
            </a:r>
            <a:r>
              <a:rPr lang="en-US" sz="1400" b="1" dirty="0"/>
              <a:t> dynasty of </a:t>
            </a:r>
            <a:r>
              <a:rPr lang="en-US" sz="1400" b="1" dirty="0" err="1"/>
              <a:t>Deogiri</a:t>
            </a:r>
            <a:r>
              <a:rPr lang="en-US" sz="1400" b="1" dirty="0"/>
              <a:t>, and the </a:t>
            </a:r>
            <a:r>
              <a:rPr lang="en-US" sz="1400" b="1" dirty="0" err="1"/>
              <a:t>Kakatiyas</a:t>
            </a:r>
            <a:r>
              <a:rPr lang="en-US" sz="1400" b="1" dirty="0"/>
              <a:t> of Warangal. Golconda was originally a mud fort, which passed to the </a:t>
            </a:r>
            <a:r>
              <a:rPr lang="en-US" sz="1400" b="1" dirty="0" err="1"/>
              <a:t>Bahmani</a:t>
            </a:r>
            <a:r>
              <a:rPr lang="en-US" sz="1400" b="1" dirty="0"/>
              <a:t> dynasty and later to the </a:t>
            </a:r>
            <a:r>
              <a:rPr lang="en-US" sz="1400" b="1" dirty="0" err="1"/>
              <a:t>Qutb</a:t>
            </a:r>
            <a:r>
              <a:rPr lang="en-US" sz="1400" b="1" dirty="0"/>
              <a:t> </a:t>
            </a:r>
            <a:r>
              <a:rPr lang="en-US" sz="1400" b="1" dirty="0" err="1"/>
              <a:t>Shahis</a:t>
            </a:r>
            <a:r>
              <a:rPr lang="en-US" sz="1400" b="1" dirty="0"/>
              <a:t>, who held it from 1518 to 1687 A.D. The first three </a:t>
            </a:r>
            <a:r>
              <a:rPr lang="en-US" sz="1400" b="1" dirty="0" err="1"/>
              <a:t>Qutb</a:t>
            </a:r>
            <a:r>
              <a:rPr lang="en-US" sz="1400" b="1" dirty="0"/>
              <a:t> </a:t>
            </a:r>
            <a:r>
              <a:rPr lang="en-US" sz="1400" b="1" dirty="0" err="1"/>
              <a:t>Shahi</a:t>
            </a:r>
            <a:r>
              <a:rPr lang="en-US" sz="1400" b="1" dirty="0"/>
              <a:t> kings rebuilt Golconda, over a span of 62 years. The fort is famous for its acoustics, palaces, factories, ingenious water supply system and the famous </a:t>
            </a:r>
            <a:r>
              <a:rPr lang="en-US" sz="1400" b="1" dirty="0" err="1"/>
              <a:t>Fateh</a:t>
            </a:r>
            <a:r>
              <a:rPr lang="en-US" sz="1400" b="1" dirty="0"/>
              <a:t> </a:t>
            </a:r>
            <a:r>
              <a:rPr lang="en-US" sz="1400" b="1" dirty="0" err="1"/>
              <a:t>Rahben</a:t>
            </a:r>
            <a:r>
              <a:rPr lang="en-US" sz="1400" b="1" dirty="0"/>
              <a:t> gun, one of the cannons used in the last siege of Golconda by Aurangzeb, to whom the fort ultimately fell. </a:t>
            </a:r>
            <a:br>
              <a:rPr lang="en-US" sz="1400" b="1" dirty="0"/>
            </a:br>
            <a:br>
              <a:rPr lang="en-US" sz="1400" b="1" dirty="0"/>
            </a:br>
            <a:endParaRPr lang="en-US" sz="1400" b="1" dirty="0"/>
          </a:p>
        </p:txBody>
      </p:sp>
      <p:pic>
        <p:nvPicPr>
          <p:cNvPr id="25602" name="Picture 2" descr="http://www.columbia.edu/itc/mealac/pritchett/00routesdata/1500_1599/golconda/golcondafort/modphoto1.jpg"/>
          <p:cNvPicPr>
            <a:picLocks noChangeAspect="1" noChangeArrowheads="1"/>
          </p:cNvPicPr>
          <p:nvPr/>
        </p:nvPicPr>
        <p:blipFill>
          <a:blip r:embed="rId2" cstate="print"/>
          <a:srcRect/>
          <a:stretch>
            <a:fillRect/>
          </a:stretch>
        </p:blipFill>
        <p:spPr bwMode="auto">
          <a:xfrm>
            <a:off x="1219200" y="1143000"/>
            <a:ext cx="6172200" cy="3810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772400" cy="1143000"/>
          </a:xfrm>
        </p:spPr>
        <p:txBody>
          <a:bodyPr/>
          <a:lstStyle/>
          <a:p>
            <a:pPr algn="ctr"/>
            <a:r>
              <a:rPr lang="en-US" b="1" dirty="0">
                <a:solidFill>
                  <a:srgbClr val="C00000"/>
                </a:solidFill>
              </a:rPr>
              <a:t>Red Fort </a:t>
            </a:r>
          </a:p>
        </p:txBody>
      </p:sp>
      <p:sp>
        <p:nvSpPr>
          <p:cNvPr id="3" name="Content Placeholder 2"/>
          <p:cNvSpPr>
            <a:spLocks noGrp="1"/>
          </p:cNvSpPr>
          <p:nvPr>
            <p:ph sz="quarter" idx="1"/>
          </p:nvPr>
        </p:nvSpPr>
        <p:spPr>
          <a:xfrm>
            <a:off x="228600" y="5562600"/>
            <a:ext cx="8686800" cy="1295400"/>
          </a:xfrm>
        </p:spPr>
        <p:txBody>
          <a:bodyPr>
            <a:normAutofit fontScale="77500" lnSpcReduction="20000"/>
          </a:bodyPr>
          <a:lstStyle/>
          <a:p>
            <a:r>
              <a:rPr lang="en-US" sz="1800" b="1" dirty="0"/>
              <a:t>Red Fort or </a:t>
            </a:r>
            <a:r>
              <a:rPr lang="en-US" sz="1800" b="1" dirty="0" err="1"/>
              <a:t>Lal</a:t>
            </a:r>
            <a:r>
              <a:rPr lang="en-US" sz="1800" b="1" dirty="0"/>
              <a:t> </a:t>
            </a:r>
            <a:r>
              <a:rPr lang="en-US" sz="1800" b="1" dirty="0" err="1"/>
              <a:t>Quila</a:t>
            </a:r>
            <a:r>
              <a:rPr lang="en-US" sz="1800" b="1" dirty="0"/>
              <a:t> (Son-et-</a:t>
            </a:r>
            <a:r>
              <a:rPr lang="en-US" sz="1800" b="1" dirty="0" err="1"/>
              <a:t>lumiere</a:t>
            </a:r>
            <a:r>
              <a:rPr lang="en-US" sz="1800" b="1" dirty="0"/>
              <a:t> show) </a:t>
            </a:r>
            <a:r>
              <a:rPr lang="en-US" sz="1600" b="1" dirty="0"/>
              <a:t>-- The </a:t>
            </a:r>
            <a:r>
              <a:rPr lang="en-US" sz="1600" b="1" dirty="0" err="1"/>
              <a:t>mughal</a:t>
            </a:r>
            <a:r>
              <a:rPr lang="en-US" sz="1600" b="1" dirty="0"/>
              <a:t> emperor, Shah </a:t>
            </a:r>
            <a:r>
              <a:rPr lang="en-US" sz="1600" b="1" dirty="0" err="1"/>
              <a:t>Jahan</a:t>
            </a:r>
            <a:r>
              <a:rPr lang="en-US" sz="1600" b="1" dirty="0"/>
              <a:t>, after ruling from Agra for eleven years, decided to shift to Delhi and laid the foundation stone of the Red Fort in 1618. It is called so because of the red stone with which it is built, the Red Fort is one of the most magnificent palaces in the world. India's history is also closely linked with this fort. It was from here that the British deposed the last </a:t>
            </a:r>
            <a:r>
              <a:rPr lang="en-US" sz="1600" b="1" dirty="0" err="1"/>
              <a:t>Mughal</a:t>
            </a:r>
            <a:r>
              <a:rPr lang="en-US" sz="1600" b="1" dirty="0"/>
              <a:t> ruler, </a:t>
            </a:r>
            <a:r>
              <a:rPr lang="en-US" sz="1600" b="1" dirty="0" err="1"/>
              <a:t>Bahadur</a:t>
            </a:r>
            <a:r>
              <a:rPr lang="en-US" sz="1600" b="1" dirty="0"/>
              <a:t> Shah </a:t>
            </a:r>
            <a:r>
              <a:rPr lang="en-US" sz="1600" b="1" dirty="0" err="1"/>
              <a:t>Zafar</a:t>
            </a:r>
            <a:r>
              <a:rPr lang="en-US" sz="1600" b="1" dirty="0"/>
              <a:t>, marking the end of the three century long </a:t>
            </a:r>
            <a:r>
              <a:rPr lang="en-US" sz="1600" b="1" dirty="0" err="1"/>
              <a:t>Mughal</a:t>
            </a:r>
            <a:r>
              <a:rPr lang="en-US" sz="1600" b="1" dirty="0"/>
              <a:t> rule. It was also from its ramparts that the first Prime Minister of India, pundit Jawaharlal Nehru, announced to the nation that India was free from colonial rule. Daily sound and light shows are held here in Both Hindi &amp; English. </a:t>
            </a:r>
          </a:p>
          <a:p>
            <a:endParaRPr lang="en-US" sz="1600" b="1" dirty="0"/>
          </a:p>
        </p:txBody>
      </p:sp>
      <p:pic>
        <p:nvPicPr>
          <p:cNvPr id="14338" name="Picture 2" descr="http://www.thermorocks.com/wp-content/uploads/2009/06/red-fort-nice.jpg"/>
          <p:cNvPicPr>
            <a:picLocks noChangeAspect="1" noChangeArrowheads="1"/>
          </p:cNvPicPr>
          <p:nvPr/>
        </p:nvPicPr>
        <p:blipFill>
          <a:blip r:embed="rId2" cstate="print"/>
          <a:srcRect/>
          <a:stretch>
            <a:fillRect/>
          </a:stretch>
        </p:blipFill>
        <p:spPr bwMode="auto">
          <a:xfrm>
            <a:off x="1219200" y="1295400"/>
            <a:ext cx="6553200" cy="4038600"/>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1143000"/>
          </a:xfrm>
        </p:spPr>
        <p:txBody>
          <a:bodyPr/>
          <a:lstStyle/>
          <a:p>
            <a:pPr algn="ctr"/>
            <a:r>
              <a:rPr lang="en-US" b="1" dirty="0" err="1">
                <a:solidFill>
                  <a:srgbClr val="C00000"/>
                </a:solidFill>
              </a:rPr>
              <a:t>Charminar</a:t>
            </a:r>
            <a:r>
              <a:rPr lang="en-US" b="1" dirty="0">
                <a:solidFill>
                  <a:srgbClr val="C00000"/>
                </a:solidFill>
              </a:rPr>
              <a:t> (in Hyderabad)</a:t>
            </a:r>
          </a:p>
        </p:txBody>
      </p:sp>
      <p:sp>
        <p:nvSpPr>
          <p:cNvPr id="3" name="Content Placeholder 2"/>
          <p:cNvSpPr>
            <a:spLocks noGrp="1"/>
          </p:cNvSpPr>
          <p:nvPr>
            <p:ph sz="quarter" idx="1"/>
          </p:nvPr>
        </p:nvSpPr>
        <p:spPr>
          <a:xfrm>
            <a:off x="228600" y="5105400"/>
            <a:ext cx="8458200" cy="1447800"/>
          </a:xfrm>
        </p:spPr>
        <p:txBody>
          <a:bodyPr>
            <a:noAutofit/>
          </a:bodyPr>
          <a:lstStyle/>
          <a:p>
            <a:br>
              <a:rPr lang="en-US" sz="1600" b="1" dirty="0"/>
            </a:br>
            <a:r>
              <a:rPr lang="en-US" sz="1600" b="1" dirty="0" err="1"/>
              <a:t>Charminar</a:t>
            </a:r>
            <a:r>
              <a:rPr lang="en-US" sz="1600" b="1" dirty="0"/>
              <a:t> is as much the signature of Hyderabad as </a:t>
            </a:r>
            <a:r>
              <a:rPr lang="en-US" sz="1600" b="1" dirty="0" err="1"/>
              <a:t>Taj</a:t>
            </a:r>
            <a:r>
              <a:rPr lang="en-US" sz="1600" b="1" dirty="0"/>
              <a:t> </a:t>
            </a:r>
            <a:r>
              <a:rPr lang="en-US" sz="1600" b="1" dirty="0" err="1"/>
              <a:t>Mahal</a:t>
            </a:r>
            <a:r>
              <a:rPr lang="en-US" sz="1600" b="1" dirty="0"/>
              <a:t> is of Agra or Eiffel Tower is of Paris. Mohammed </a:t>
            </a:r>
            <a:r>
              <a:rPr lang="en-US" sz="1600" b="1" dirty="0" err="1"/>
              <a:t>Quli</a:t>
            </a:r>
            <a:r>
              <a:rPr lang="en-US" sz="1600" b="1" dirty="0"/>
              <a:t> </a:t>
            </a:r>
            <a:r>
              <a:rPr lang="en-US" sz="1600" b="1" dirty="0" err="1"/>
              <a:t>Qutb</a:t>
            </a:r>
            <a:r>
              <a:rPr lang="en-US" sz="1600" b="1" dirty="0"/>
              <a:t> Shah, the founder of Hyderabad, built </a:t>
            </a:r>
            <a:r>
              <a:rPr lang="en-US" sz="1600" b="1" dirty="0" err="1"/>
              <a:t>Charminar</a:t>
            </a:r>
            <a:r>
              <a:rPr lang="en-US" sz="1600" b="1" dirty="0"/>
              <a:t> in 1591 at the centre of the original city layout. It is believed to have been built as a charm to ward off a deadly epidemic raging at that time. Four graceful minarets soar to a height of 48.7m. </a:t>
            </a:r>
            <a:r>
              <a:rPr lang="en-US" sz="1600" b="1" dirty="0" err="1"/>
              <a:t>Charminar</a:t>
            </a:r>
            <a:r>
              <a:rPr lang="en-US" sz="1600" b="1" dirty="0"/>
              <a:t> has 45 prayer spaces and a mosque in it. </a:t>
            </a:r>
            <a:br>
              <a:rPr lang="en-US" sz="1600" b="1" dirty="0"/>
            </a:br>
            <a:br>
              <a:rPr lang="en-US" sz="1600" b="1" dirty="0"/>
            </a:br>
            <a:endParaRPr lang="en-US" sz="1600" b="1" dirty="0"/>
          </a:p>
        </p:txBody>
      </p:sp>
      <p:pic>
        <p:nvPicPr>
          <p:cNvPr id="24578" name="Picture 2" descr="http://www.theodora.com/wfb/photos/india/charminar_hyderabad_india_photo.jpg"/>
          <p:cNvPicPr>
            <a:picLocks noChangeAspect="1" noChangeArrowheads="1"/>
          </p:cNvPicPr>
          <p:nvPr/>
        </p:nvPicPr>
        <p:blipFill>
          <a:blip r:embed="rId2" cstate="print"/>
          <a:srcRect/>
          <a:stretch>
            <a:fillRect/>
          </a:stretch>
        </p:blipFill>
        <p:spPr bwMode="auto">
          <a:xfrm>
            <a:off x="1981200" y="1295400"/>
            <a:ext cx="4943475" cy="400050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763000" cy="1143000"/>
          </a:xfrm>
        </p:spPr>
        <p:txBody>
          <a:bodyPr>
            <a:normAutofit fontScale="90000"/>
          </a:bodyPr>
          <a:lstStyle/>
          <a:p>
            <a:r>
              <a:rPr lang="en-US" b="1" dirty="0">
                <a:solidFill>
                  <a:srgbClr val="C00000"/>
                </a:solidFill>
              </a:rPr>
              <a:t>Lord </a:t>
            </a:r>
            <a:r>
              <a:rPr lang="en-US" b="1" dirty="0" err="1">
                <a:solidFill>
                  <a:srgbClr val="C00000"/>
                </a:solidFill>
              </a:rPr>
              <a:t>Venkateswara</a:t>
            </a:r>
            <a:r>
              <a:rPr lang="en-US" b="1" dirty="0">
                <a:solidFill>
                  <a:srgbClr val="C00000"/>
                </a:solidFill>
              </a:rPr>
              <a:t> Temple (in </a:t>
            </a:r>
            <a:r>
              <a:rPr lang="en-US" b="1" dirty="0" err="1">
                <a:solidFill>
                  <a:srgbClr val="C00000"/>
                </a:solidFill>
              </a:rPr>
              <a:t>Tirupati</a:t>
            </a:r>
            <a:r>
              <a:rPr lang="en-US" b="1" dirty="0">
                <a:solidFill>
                  <a:srgbClr val="C00000"/>
                </a:solidFill>
              </a:rPr>
              <a:t>)</a:t>
            </a:r>
          </a:p>
        </p:txBody>
      </p:sp>
      <p:sp>
        <p:nvSpPr>
          <p:cNvPr id="3" name="Content Placeholder 2"/>
          <p:cNvSpPr>
            <a:spLocks noGrp="1"/>
          </p:cNvSpPr>
          <p:nvPr>
            <p:ph sz="quarter" idx="1"/>
          </p:nvPr>
        </p:nvSpPr>
        <p:spPr>
          <a:xfrm>
            <a:off x="457200" y="5410200"/>
            <a:ext cx="8382000" cy="1752600"/>
          </a:xfrm>
        </p:spPr>
        <p:txBody>
          <a:bodyPr>
            <a:normAutofit fontScale="55000" lnSpcReduction="20000"/>
          </a:bodyPr>
          <a:lstStyle/>
          <a:p>
            <a:r>
              <a:rPr lang="en-US" b="1" dirty="0"/>
              <a:t>Lord </a:t>
            </a:r>
            <a:r>
              <a:rPr lang="en-US" b="1" dirty="0" err="1"/>
              <a:t>Venkateswara</a:t>
            </a:r>
            <a:r>
              <a:rPr lang="en-US" b="1" dirty="0"/>
              <a:t> Temple </a:t>
            </a:r>
            <a:br>
              <a:rPr lang="en-US" dirty="0"/>
            </a:br>
            <a:r>
              <a:rPr lang="en-US" dirty="0"/>
              <a:t>Nestled among high Eastern Ghats, </a:t>
            </a:r>
            <a:r>
              <a:rPr lang="en-US" dirty="0" err="1"/>
              <a:t>Tirumala</a:t>
            </a:r>
            <a:r>
              <a:rPr lang="en-US" dirty="0"/>
              <a:t> can be reached only after covering the range of hills. The presiding deity Lord </a:t>
            </a:r>
            <a:r>
              <a:rPr lang="en-US" dirty="0" err="1"/>
              <a:t>Venkateswara</a:t>
            </a:r>
            <a:r>
              <a:rPr lang="en-US" dirty="0"/>
              <a:t> is also referred to as Lord of the Seven Hills. Patronized by </a:t>
            </a:r>
            <a:r>
              <a:rPr lang="en-US" dirty="0" err="1"/>
              <a:t>Pallavas</a:t>
            </a:r>
            <a:r>
              <a:rPr lang="en-US" dirty="0"/>
              <a:t>, </a:t>
            </a:r>
            <a:r>
              <a:rPr lang="en-US" dirty="0" err="1"/>
              <a:t>Pandyas</a:t>
            </a:r>
            <a:r>
              <a:rPr lang="en-US" dirty="0"/>
              <a:t>, Cholas, </a:t>
            </a:r>
            <a:r>
              <a:rPr lang="en-US" dirty="0" err="1"/>
              <a:t>Vijayanagar</a:t>
            </a:r>
            <a:r>
              <a:rPr lang="en-US" dirty="0"/>
              <a:t> kings and later by the king of Mysore, the temple finds a mention in the </a:t>
            </a:r>
            <a:r>
              <a:rPr lang="en-US" dirty="0" err="1"/>
              <a:t>Sastras</a:t>
            </a:r>
            <a:r>
              <a:rPr lang="en-US" dirty="0"/>
              <a:t> and </a:t>
            </a:r>
            <a:r>
              <a:rPr lang="en-US" dirty="0" err="1"/>
              <a:t>Puranas</a:t>
            </a:r>
            <a:r>
              <a:rPr lang="en-US" dirty="0"/>
              <a:t>. The main temple is a magnificent example of the fine Indian temple architecture. Both the </a:t>
            </a:r>
            <a:r>
              <a:rPr lang="en-US" dirty="0" err="1"/>
              <a:t>Vimana</a:t>
            </a:r>
            <a:r>
              <a:rPr lang="en-US" dirty="0"/>
              <a:t> over the sanctum sanctorum and the </a:t>
            </a:r>
            <a:r>
              <a:rPr lang="en-US" dirty="0" err="1"/>
              <a:t>Dhwajasthambam</a:t>
            </a:r>
            <a:r>
              <a:rPr lang="en-US" dirty="0"/>
              <a:t> (temple flag-post) are plated with gold. </a:t>
            </a:r>
            <a:br>
              <a:rPr lang="en-US" dirty="0"/>
            </a:br>
            <a:br>
              <a:rPr lang="en-US" dirty="0"/>
            </a:br>
            <a:endParaRPr lang="en-US" dirty="0"/>
          </a:p>
        </p:txBody>
      </p:sp>
      <p:pic>
        <p:nvPicPr>
          <p:cNvPr id="23554" name="Picture 2" descr="http://famouswonders.com/wp-content/uploads/2009/03/tirumala-temple-thumbnail.jpg"/>
          <p:cNvPicPr>
            <a:picLocks noChangeAspect="1" noChangeArrowheads="1"/>
          </p:cNvPicPr>
          <p:nvPr/>
        </p:nvPicPr>
        <p:blipFill>
          <a:blip r:embed="rId2" cstate="print"/>
          <a:srcRect/>
          <a:stretch>
            <a:fillRect/>
          </a:stretch>
        </p:blipFill>
        <p:spPr bwMode="auto">
          <a:xfrm>
            <a:off x="1905000" y="1295400"/>
            <a:ext cx="5791200" cy="3886200"/>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667000"/>
            <a:ext cx="7772400" cy="1143000"/>
          </a:xfrm>
        </p:spPr>
        <p:txBody>
          <a:bodyPr/>
          <a:lstStyle/>
          <a:p>
            <a:pPr algn="ctr"/>
            <a:r>
              <a:rPr lang="en-US" b="1" dirty="0">
                <a:solidFill>
                  <a:srgbClr val="C00000"/>
                </a:solidFill>
              </a:rPr>
              <a:t>Tamil Nadu</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772400" cy="1143000"/>
          </a:xfrm>
        </p:spPr>
        <p:txBody>
          <a:bodyPr/>
          <a:lstStyle/>
          <a:p>
            <a:pPr algn="ctr"/>
            <a:r>
              <a:rPr lang="en-US" b="1" dirty="0" err="1">
                <a:solidFill>
                  <a:srgbClr val="C00000"/>
                </a:solidFill>
              </a:rPr>
              <a:t>Meenakshi</a:t>
            </a:r>
            <a:r>
              <a:rPr lang="en-US" b="1" dirty="0">
                <a:solidFill>
                  <a:srgbClr val="C00000"/>
                </a:solidFill>
              </a:rPr>
              <a:t> Temple-Madurai</a:t>
            </a:r>
          </a:p>
        </p:txBody>
      </p:sp>
      <p:sp>
        <p:nvSpPr>
          <p:cNvPr id="3" name="Content Placeholder 2"/>
          <p:cNvSpPr>
            <a:spLocks noGrp="1"/>
          </p:cNvSpPr>
          <p:nvPr>
            <p:ph sz="quarter" idx="1"/>
          </p:nvPr>
        </p:nvSpPr>
        <p:spPr>
          <a:xfrm>
            <a:off x="0" y="5029200"/>
            <a:ext cx="9144000" cy="1676400"/>
          </a:xfrm>
        </p:spPr>
        <p:txBody>
          <a:bodyPr>
            <a:noAutofit/>
          </a:bodyPr>
          <a:lstStyle/>
          <a:p>
            <a:r>
              <a:rPr lang="en-US" sz="1100" b="1" dirty="0"/>
              <a:t>MEENAKSHI TEMPLE - Located at the heart of the city, the </a:t>
            </a:r>
            <a:r>
              <a:rPr lang="en-US" sz="1100" b="1" dirty="0" err="1"/>
              <a:t>Meenakshi</a:t>
            </a:r>
            <a:r>
              <a:rPr lang="en-US" sz="1100" b="1" dirty="0"/>
              <a:t>- </a:t>
            </a:r>
            <a:r>
              <a:rPr lang="en-US" sz="1100" b="1" dirty="0" err="1"/>
              <a:t>Sundareswarar</a:t>
            </a:r>
            <a:r>
              <a:rPr lang="en-US" sz="1100" b="1" dirty="0"/>
              <a:t> temple has long been the focus of both Indian and international tourist attraction as well as one of the most important places of Hindu pilgrimage. For the people of Madurai, the temple is the very centre of their cultural and religious life. While the major festivals of Tamil Nadu are celebrated here with gaiety that equals the rest of the state, the most important moment in Madurai is the </a:t>
            </a:r>
            <a:r>
              <a:rPr lang="en-US" sz="1100" b="1" i="1" dirty="0" err="1"/>
              <a:t>Chittirai</a:t>
            </a:r>
            <a:r>
              <a:rPr lang="en-US" sz="1100" b="1" i="1" dirty="0"/>
              <a:t> festival</a:t>
            </a:r>
            <a:r>
              <a:rPr lang="en-US" sz="1100" b="1" dirty="0"/>
              <a:t> that is held in April/May, when the celestial marriage of </a:t>
            </a:r>
            <a:r>
              <a:rPr lang="en-US" sz="1100" b="1" dirty="0" err="1"/>
              <a:t>Meenakshi</a:t>
            </a:r>
            <a:r>
              <a:rPr lang="en-US" sz="1100" b="1" dirty="0"/>
              <a:t> and </a:t>
            </a:r>
            <a:r>
              <a:rPr lang="en-US" sz="1100" b="1" dirty="0" err="1"/>
              <a:t>Sundareswarar</a:t>
            </a:r>
            <a:r>
              <a:rPr lang="en-US" sz="1100" b="1" dirty="0"/>
              <a:t> is celebrated, drawing a huge crowd of people from all over the </a:t>
            </a:r>
            <a:r>
              <a:rPr lang="en-US" sz="1100" b="1" dirty="0" err="1"/>
              <a:t>state.This</a:t>
            </a:r>
            <a:r>
              <a:rPr lang="en-US" sz="1100" b="1" dirty="0"/>
              <a:t> pre-Christian era temple was actually built by </a:t>
            </a:r>
            <a:r>
              <a:rPr lang="en-US" sz="1100" b="1" dirty="0" err="1"/>
              <a:t>Kulasekara</a:t>
            </a:r>
            <a:r>
              <a:rPr lang="en-US" sz="1100" b="1" dirty="0"/>
              <a:t> </a:t>
            </a:r>
            <a:r>
              <a:rPr lang="en-US" sz="1100" b="1" dirty="0" err="1"/>
              <a:t>Pandya</a:t>
            </a:r>
            <a:r>
              <a:rPr lang="en-US" sz="1100" b="1" dirty="0"/>
              <a:t> but it was in ruins before it was rebuilt by </a:t>
            </a:r>
            <a:r>
              <a:rPr lang="en-US" sz="1100" b="1" dirty="0" err="1"/>
              <a:t>Tirumalai</a:t>
            </a:r>
            <a:r>
              <a:rPr lang="en-US" sz="1100" b="1" dirty="0"/>
              <a:t> </a:t>
            </a:r>
            <a:r>
              <a:rPr lang="en-US" sz="1100" b="1" dirty="0" err="1"/>
              <a:t>Nayak</a:t>
            </a:r>
            <a:r>
              <a:rPr lang="en-US" sz="1100" b="1" dirty="0"/>
              <a:t> who brought back the glory to this magnificent structure. Of its 12 </a:t>
            </a:r>
            <a:r>
              <a:rPr lang="en-US" sz="1100" b="1" dirty="0" err="1"/>
              <a:t>gopurams</a:t>
            </a:r>
            <a:r>
              <a:rPr lang="en-US" sz="1100" b="1" dirty="0"/>
              <a:t>, four of the tallest stand at the outer walls of the temple. The 48.4m high southern </a:t>
            </a:r>
            <a:r>
              <a:rPr lang="en-US" sz="1100" b="1" dirty="0" err="1"/>
              <a:t>gopuram</a:t>
            </a:r>
            <a:r>
              <a:rPr lang="en-US" sz="1100" b="1" dirty="0"/>
              <a:t> is the most spectacular and has over 1500 sculptures. From its top, it is possible to obtain a panoramic view of the city. The </a:t>
            </a:r>
            <a:r>
              <a:rPr lang="en-US" sz="1100" b="1" dirty="0" err="1"/>
              <a:t>Rajagopuram</a:t>
            </a:r>
            <a:r>
              <a:rPr lang="en-US" sz="1100" b="1" dirty="0"/>
              <a:t> on the eastern side is an unfinished structure, which has a 174-sq.ft base, and had this tower been completed, it would surely have been the largest of its kind in the country. The eight smaller </a:t>
            </a:r>
            <a:r>
              <a:rPr lang="en-US" sz="1100" b="1" dirty="0" err="1"/>
              <a:t>gopurams</a:t>
            </a:r>
            <a:r>
              <a:rPr lang="en-US" sz="1100" b="1" dirty="0"/>
              <a:t> are within the compounds of the twin temples</a:t>
            </a:r>
            <a:r>
              <a:rPr lang="en-US" sz="1100" dirty="0"/>
              <a:t>. </a:t>
            </a:r>
          </a:p>
        </p:txBody>
      </p:sp>
      <p:pic>
        <p:nvPicPr>
          <p:cNvPr id="31746" name="Picture 2" descr="http://www.whereincity.com/files/photo-gallery/222/meenakshi-temple-732_m.jpg"/>
          <p:cNvPicPr>
            <a:picLocks noChangeAspect="1" noChangeArrowheads="1"/>
          </p:cNvPicPr>
          <p:nvPr/>
        </p:nvPicPr>
        <p:blipFill>
          <a:blip r:embed="rId2" cstate="print"/>
          <a:srcRect/>
          <a:stretch>
            <a:fillRect/>
          </a:stretch>
        </p:blipFill>
        <p:spPr bwMode="auto">
          <a:xfrm>
            <a:off x="1752600" y="762000"/>
            <a:ext cx="6400800" cy="428625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685800"/>
          </a:xfrm>
        </p:spPr>
        <p:txBody>
          <a:bodyPr>
            <a:normAutofit/>
          </a:bodyPr>
          <a:lstStyle/>
          <a:p>
            <a:r>
              <a:rPr lang="en-US" sz="3200" b="1" dirty="0">
                <a:solidFill>
                  <a:srgbClr val="C00000"/>
                </a:solidFill>
              </a:rPr>
              <a:t>Vivekananda Memorial-</a:t>
            </a:r>
            <a:r>
              <a:rPr lang="en-US" sz="3200" b="1" dirty="0" err="1">
                <a:solidFill>
                  <a:srgbClr val="C00000"/>
                </a:solidFill>
              </a:rPr>
              <a:t>Kanniyakumari</a:t>
            </a:r>
            <a:endParaRPr lang="en-US" sz="3200" b="1" dirty="0">
              <a:solidFill>
                <a:srgbClr val="C00000"/>
              </a:solidFill>
            </a:endParaRPr>
          </a:p>
        </p:txBody>
      </p:sp>
      <p:sp>
        <p:nvSpPr>
          <p:cNvPr id="3" name="Content Placeholder 2"/>
          <p:cNvSpPr>
            <a:spLocks noGrp="1"/>
          </p:cNvSpPr>
          <p:nvPr>
            <p:ph sz="quarter" idx="1"/>
          </p:nvPr>
        </p:nvSpPr>
        <p:spPr>
          <a:xfrm>
            <a:off x="228600" y="5181600"/>
            <a:ext cx="8077200" cy="1676400"/>
          </a:xfrm>
        </p:spPr>
        <p:txBody>
          <a:bodyPr>
            <a:normAutofit/>
          </a:bodyPr>
          <a:lstStyle/>
          <a:p>
            <a:r>
              <a:rPr lang="en-US" sz="1400" b="1" dirty="0"/>
              <a:t>Vivekananda Memorial: The memorial has been built on the Vivekananda Rock where the great philosopher - guide Swami Vivekananda went into meditation that transformed him into one of the most charismatic spiritual leaders of this century. The unique, structure was built in 1970 and is a blend of various architectural styles of India. Close to the Vivekananda Rock is another rock called </a:t>
            </a:r>
            <a:r>
              <a:rPr lang="en-US" sz="1400" b="1" dirty="0" err="1"/>
              <a:t>Sripada</a:t>
            </a:r>
            <a:r>
              <a:rPr lang="en-US" sz="1400" b="1" dirty="0"/>
              <a:t> </a:t>
            </a:r>
            <a:r>
              <a:rPr lang="en-US" sz="1400" b="1" dirty="0" err="1"/>
              <a:t>Parai</a:t>
            </a:r>
            <a:r>
              <a:rPr lang="en-US" sz="1400" b="1" dirty="0"/>
              <a:t> meaning 'the rock that has been blessed by the touch of the feet of the goddess'. Both these rocks are fine places from where one can have a view of the land's end of India. </a:t>
            </a:r>
            <a:endParaRPr lang="en-US" sz="1400" dirty="0"/>
          </a:p>
        </p:txBody>
      </p:sp>
      <p:pic>
        <p:nvPicPr>
          <p:cNvPr id="30722" name="Picture 2" descr="http://lh4.ggpht.com/_BJAd902NXAk/RmSBgcByHsI/AAAAAAAAFBI/bGKfiGGETas/Vivekananda_Memorial_Kanyakumari.jpg"/>
          <p:cNvPicPr>
            <a:picLocks noChangeAspect="1" noChangeArrowheads="1"/>
          </p:cNvPicPr>
          <p:nvPr/>
        </p:nvPicPr>
        <p:blipFill>
          <a:blip r:embed="rId2" cstate="print"/>
          <a:srcRect/>
          <a:stretch>
            <a:fillRect/>
          </a:stretch>
        </p:blipFill>
        <p:spPr bwMode="auto">
          <a:xfrm>
            <a:off x="838200" y="914400"/>
            <a:ext cx="7115175" cy="40767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1981200"/>
            <a:ext cx="7772400" cy="1143000"/>
          </a:xfrm>
        </p:spPr>
        <p:txBody>
          <a:bodyPr/>
          <a:lstStyle/>
          <a:p>
            <a:pPr algn="ctr"/>
            <a:r>
              <a:rPr lang="en-US" b="1" dirty="0">
                <a:solidFill>
                  <a:srgbClr val="C00000"/>
                </a:solidFill>
              </a:rPr>
              <a:t>Karnataka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990600"/>
          </a:xfrm>
        </p:spPr>
        <p:txBody>
          <a:bodyPr/>
          <a:lstStyle/>
          <a:p>
            <a:r>
              <a:rPr lang="en-US" b="1" dirty="0">
                <a:solidFill>
                  <a:srgbClr val="C00000"/>
                </a:solidFill>
              </a:rPr>
              <a:t>Maharaja Palace (in Mysore)</a:t>
            </a:r>
          </a:p>
        </p:txBody>
      </p:sp>
      <p:sp>
        <p:nvSpPr>
          <p:cNvPr id="3" name="Content Placeholder 2"/>
          <p:cNvSpPr>
            <a:spLocks noGrp="1"/>
          </p:cNvSpPr>
          <p:nvPr>
            <p:ph sz="quarter" idx="1"/>
          </p:nvPr>
        </p:nvSpPr>
        <p:spPr>
          <a:xfrm>
            <a:off x="228600" y="5105400"/>
            <a:ext cx="8915400" cy="1752600"/>
          </a:xfrm>
        </p:spPr>
        <p:txBody>
          <a:bodyPr>
            <a:noAutofit/>
          </a:bodyPr>
          <a:lstStyle/>
          <a:p>
            <a:r>
              <a:rPr lang="en-US" sz="1200" b="1" dirty="0"/>
              <a:t>Maharaja's Palace - Designed by the English Architect, Henry Irwin, the Mysore Palace dominates the skyline of Mysore. A three storied structure in the Indo-</a:t>
            </a:r>
            <a:r>
              <a:rPr lang="en-US" sz="1200" b="1" dirty="0" err="1"/>
              <a:t>Saracenic</a:t>
            </a:r>
            <a:r>
              <a:rPr lang="en-US" sz="1200" b="1" dirty="0"/>
              <a:t> style built between 1897-1912, the palace has beautifully designed square towers at cardinal points, covered with domes. The Durbar Hall with its ornate ceiling and sculpted pillars and the </a:t>
            </a:r>
            <a:r>
              <a:rPr lang="en-US" sz="1200" b="1" dirty="0" err="1"/>
              <a:t>Kalyanamantapa</a:t>
            </a:r>
            <a:r>
              <a:rPr lang="en-US" sz="1200" b="1" dirty="0"/>
              <a:t> (Marriage Pavilion) with its glazed tiled flooring and stained glass, domed ceiling are worth noting. Intricately carved doors, the golden howdah (elephant seat), paintings as well as the fabulous, jewel encrusted golden throne (displayed during </a:t>
            </a:r>
            <a:r>
              <a:rPr lang="en-US" sz="1200" b="1" dirty="0" err="1"/>
              <a:t>Dasara</a:t>
            </a:r>
            <a:r>
              <a:rPr lang="en-US" sz="1200" b="1" dirty="0"/>
              <a:t>) are amongst the palace's other treasures. The walled palace complex houses the Residential Museum (incorporating some of the Palace's living quarters), temples and shrines including the </a:t>
            </a:r>
            <a:r>
              <a:rPr lang="en-US" sz="1200" b="1" dirty="0" err="1"/>
              <a:t>Shwetha</a:t>
            </a:r>
            <a:r>
              <a:rPr lang="en-US" sz="1200" b="1" dirty="0"/>
              <a:t> </a:t>
            </a:r>
            <a:r>
              <a:rPr lang="en-US" sz="1200" b="1" dirty="0" err="1"/>
              <a:t>Varahaswamy</a:t>
            </a:r>
            <a:r>
              <a:rPr lang="en-US" sz="1200" b="1" dirty="0"/>
              <a:t> temple. The palace is illuminated on Sundays, Public Holidays as well as during the </a:t>
            </a:r>
            <a:r>
              <a:rPr lang="en-US" sz="1200" b="1" dirty="0" err="1"/>
              <a:t>Dasara</a:t>
            </a:r>
            <a:r>
              <a:rPr lang="en-US" sz="1200" b="1" dirty="0"/>
              <a:t> Celebrations when 97,000 electric bulbs are used to illuminate it.</a:t>
            </a:r>
            <a:br>
              <a:rPr lang="en-US" sz="1200" b="1" dirty="0"/>
            </a:br>
            <a:br>
              <a:rPr lang="en-US" sz="1200" b="1" dirty="0"/>
            </a:br>
            <a:endParaRPr lang="en-US" sz="1200" b="1" dirty="0"/>
          </a:p>
        </p:txBody>
      </p:sp>
      <p:pic>
        <p:nvPicPr>
          <p:cNvPr id="44034" name="Picture 2" descr="http://soumyahegde.com/wp-content/uploads/2010/09/MYSORE-PALACE1.jpeg"/>
          <p:cNvPicPr>
            <a:picLocks noChangeAspect="1" noChangeArrowheads="1"/>
          </p:cNvPicPr>
          <p:nvPr/>
        </p:nvPicPr>
        <p:blipFill>
          <a:blip r:embed="rId2" cstate="print"/>
          <a:srcRect/>
          <a:stretch>
            <a:fillRect/>
          </a:stretch>
        </p:blipFill>
        <p:spPr bwMode="auto">
          <a:xfrm>
            <a:off x="1752600" y="990600"/>
            <a:ext cx="5743575" cy="401955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1143000"/>
          </a:xfrm>
        </p:spPr>
        <p:txBody>
          <a:bodyPr>
            <a:normAutofit/>
          </a:bodyPr>
          <a:lstStyle/>
          <a:p>
            <a:r>
              <a:rPr lang="en-US" b="1" dirty="0" err="1">
                <a:solidFill>
                  <a:srgbClr val="C00000"/>
                </a:solidFill>
              </a:rPr>
              <a:t>Hoysaleswar</a:t>
            </a:r>
            <a:r>
              <a:rPr lang="en-US" b="1" dirty="0">
                <a:solidFill>
                  <a:srgbClr val="C00000"/>
                </a:solidFill>
              </a:rPr>
              <a:t> Temple, </a:t>
            </a:r>
            <a:r>
              <a:rPr lang="en-US" b="1" dirty="0" err="1">
                <a:solidFill>
                  <a:srgbClr val="C00000"/>
                </a:solidFill>
              </a:rPr>
              <a:t>Halebid</a:t>
            </a:r>
            <a:endParaRPr lang="en-US" b="1" dirty="0">
              <a:solidFill>
                <a:srgbClr val="C00000"/>
              </a:solidFill>
            </a:endParaRPr>
          </a:p>
        </p:txBody>
      </p:sp>
      <p:sp>
        <p:nvSpPr>
          <p:cNvPr id="3" name="Content Placeholder 2"/>
          <p:cNvSpPr>
            <a:spLocks noGrp="1"/>
          </p:cNvSpPr>
          <p:nvPr>
            <p:ph sz="quarter" idx="1"/>
          </p:nvPr>
        </p:nvSpPr>
        <p:spPr>
          <a:xfrm>
            <a:off x="228600" y="5181600"/>
            <a:ext cx="8915400" cy="4572000"/>
          </a:xfrm>
        </p:spPr>
        <p:txBody>
          <a:bodyPr>
            <a:normAutofit/>
          </a:bodyPr>
          <a:lstStyle/>
          <a:p>
            <a:r>
              <a:rPr lang="en-US" sz="1700" dirty="0"/>
              <a:t>The </a:t>
            </a:r>
            <a:r>
              <a:rPr lang="en-US" sz="1700" dirty="0" err="1">
                <a:hlinkClick r:id="rId2" action="ppaction://hlinkfile" tooltip="Hoysaleswara temple"/>
              </a:rPr>
              <a:t>Hoysaleswara</a:t>
            </a:r>
            <a:r>
              <a:rPr lang="en-US" sz="1700" dirty="0">
                <a:hlinkClick r:id="rId2" action="ppaction://hlinkfile" tooltip="Hoysaleswara temple"/>
              </a:rPr>
              <a:t> temple</a:t>
            </a:r>
            <a:r>
              <a:rPr lang="en-US" sz="1700" dirty="0"/>
              <a:t>, dating back to the 1121 C.E., is astounding for its wealth of sculptural details. The walls of the temple are covered with an endless variety of depictions from Hindu mythology, animals, birds and </a:t>
            </a:r>
            <a:r>
              <a:rPr lang="en-US" sz="1700" i="1" dirty="0" err="1"/>
              <a:t>Shilabalikas</a:t>
            </a:r>
            <a:r>
              <a:rPr lang="en-US" sz="1700" dirty="0"/>
              <a:t> or dancing figures. Yet no two sculptures of the temple are the same. This magnificent temple guarded by a </a:t>
            </a:r>
            <a:r>
              <a:rPr lang="en-US" sz="1700" dirty="0">
                <a:hlinkClick r:id="rId3" action="ppaction://hlinkfile" tooltip="Nandi Bull"/>
              </a:rPr>
              <a:t>Nandi Bull</a:t>
            </a:r>
            <a:r>
              <a:rPr lang="en-US" sz="1700" dirty="0"/>
              <a:t> was never completed, despite 86 years of </a:t>
            </a:r>
            <a:r>
              <a:rPr lang="en-US" sz="1700" dirty="0" err="1"/>
              <a:t>labour</a:t>
            </a:r>
            <a:r>
              <a:rPr lang="en-US" sz="1700" dirty="0"/>
              <a:t>. The </a:t>
            </a:r>
            <a:r>
              <a:rPr lang="en-US" sz="1700" dirty="0">
                <a:hlinkClick r:id="rId4" action="ppaction://hlinkfile" tooltip="Jain"/>
              </a:rPr>
              <a:t>Jain</a:t>
            </a:r>
            <a:r>
              <a:rPr lang="en-US" sz="1700" dirty="0"/>
              <a:t> </a:t>
            </a:r>
            <a:r>
              <a:rPr lang="en-US" sz="1700" dirty="0" err="1"/>
              <a:t>basadi</a:t>
            </a:r>
            <a:r>
              <a:rPr lang="en-US" sz="1700" dirty="0"/>
              <a:t> nearby are equally rich in sculptural detail. </a:t>
            </a:r>
            <a:br>
              <a:rPr lang="en-US" dirty="0"/>
            </a:br>
            <a:endParaRPr lang="en-US" dirty="0"/>
          </a:p>
          <a:p>
            <a:endParaRPr lang="en-US" dirty="0"/>
          </a:p>
        </p:txBody>
      </p:sp>
      <p:pic>
        <p:nvPicPr>
          <p:cNvPr id="43012" name="Picture 4" descr="File:Horizontal moldings in Hoysaleshvara Temple at Halebidu.jpg">
            <a:hlinkClick r:id="rId5"/>
          </p:cNvPr>
          <p:cNvPicPr>
            <a:picLocks noChangeAspect="1" noChangeArrowheads="1"/>
          </p:cNvPicPr>
          <p:nvPr/>
        </p:nvPicPr>
        <p:blipFill>
          <a:blip r:embed="rId6" cstate="print"/>
          <a:srcRect/>
          <a:stretch>
            <a:fillRect/>
          </a:stretch>
        </p:blipFill>
        <p:spPr bwMode="auto">
          <a:xfrm>
            <a:off x="1600200" y="762000"/>
            <a:ext cx="6248400" cy="4186429"/>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0"/>
            <a:ext cx="7772400" cy="1143000"/>
          </a:xfrm>
        </p:spPr>
        <p:txBody>
          <a:bodyPr/>
          <a:lstStyle/>
          <a:p>
            <a:pPr algn="ctr"/>
            <a:r>
              <a:rPr lang="en-US" b="1" dirty="0">
                <a:solidFill>
                  <a:srgbClr val="C00000"/>
                </a:solidFill>
              </a:rPr>
              <a:t>Kerala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28600"/>
            <a:ext cx="7772400" cy="1143000"/>
          </a:xfrm>
        </p:spPr>
        <p:txBody>
          <a:bodyPr/>
          <a:lstStyle/>
          <a:p>
            <a:pPr algn="ctr"/>
            <a:r>
              <a:rPr lang="en-US" b="1" dirty="0">
                <a:solidFill>
                  <a:srgbClr val="C00000"/>
                </a:solidFill>
              </a:rPr>
              <a:t>Kerala Backwaters</a:t>
            </a:r>
          </a:p>
        </p:txBody>
      </p:sp>
      <p:sp>
        <p:nvSpPr>
          <p:cNvPr id="3" name="Content Placeholder 2"/>
          <p:cNvSpPr>
            <a:spLocks noGrp="1"/>
          </p:cNvSpPr>
          <p:nvPr>
            <p:ph sz="quarter" idx="1"/>
          </p:nvPr>
        </p:nvSpPr>
        <p:spPr>
          <a:xfrm>
            <a:off x="381000" y="4724400"/>
            <a:ext cx="8534400" cy="4572000"/>
          </a:xfrm>
        </p:spPr>
        <p:txBody>
          <a:bodyPr>
            <a:normAutofit/>
          </a:bodyPr>
          <a:lstStyle/>
          <a:p>
            <a:r>
              <a:rPr lang="en-US" sz="1200" b="1" dirty="0"/>
              <a:t>The Kerala backwaters are a chain of </a:t>
            </a:r>
            <a:r>
              <a:rPr lang="en-US" sz="1200" b="1" dirty="0">
                <a:hlinkClick r:id="rId2" action="ppaction://hlinkfile" tooltip="Brackish"/>
              </a:rPr>
              <a:t>brackish</a:t>
            </a:r>
            <a:r>
              <a:rPr lang="en-US" sz="1200" b="1" dirty="0"/>
              <a:t> </a:t>
            </a:r>
            <a:r>
              <a:rPr lang="en-US" sz="1200" b="1" dirty="0">
                <a:hlinkClick r:id="rId3" action="ppaction://hlinkfile" tooltip="Lagoon"/>
              </a:rPr>
              <a:t>lagoons</a:t>
            </a:r>
            <a:r>
              <a:rPr lang="en-US" sz="1200" b="1" dirty="0"/>
              <a:t> and lakes lying parallel to the </a:t>
            </a:r>
            <a:r>
              <a:rPr lang="en-US" sz="1200" b="1" dirty="0">
                <a:hlinkClick r:id="rId4" action="ppaction://hlinkfile"/>
              </a:rPr>
              <a:t>Arabian Sea</a:t>
            </a:r>
            <a:r>
              <a:rPr lang="en-US" sz="1200" b="1" dirty="0"/>
              <a:t> coast (known as the </a:t>
            </a:r>
            <a:r>
              <a:rPr lang="en-US" sz="1200" b="1" dirty="0">
                <a:hlinkClick r:id="rId5" action="ppaction://hlinkfile"/>
              </a:rPr>
              <a:t>Malabar Coast</a:t>
            </a:r>
            <a:r>
              <a:rPr lang="en-US" sz="1200" b="1" dirty="0"/>
              <a:t>) of </a:t>
            </a:r>
            <a:r>
              <a:rPr lang="en-US" sz="1200" b="1" dirty="0">
                <a:hlinkClick r:id="rId6" action="ppaction://hlinkfile"/>
              </a:rPr>
              <a:t>Kerala</a:t>
            </a:r>
            <a:r>
              <a:rPr lang="en-US" sz="1200" b="1" dirty="0"/>
              <a:t> state in </a:t>
            </a:r>
            <a:r>
              <a:rPr lang="en-US" sz="1200" b="1" dirty="0">
                <a:hlinkClick r:id="rId7" action="ppaction://hlinkfile" tooltip="Southern India"/>
              </a:rPr>
              <a:t>southern India</a:t>
            </a:r>
            <a:r>
              <a:rPr lang="en-US" sz="1200" b="1" dirty="0"/>
              <a:t>. The network includes five large lakes linked by canals, both manmade and natural, fed by 38 rivers, and extending virtually half the length of Kerala state. The backwaters were formed by the action of waves and shore currents creating low </a:t>
            </a:r>
            <a:r>
              <a:rPr lang="en-US" sz="1200" b="1" dirty="0">
                <a:hlinkClick r:id="rId8" action="ppaction://hlinkfile" tooltip="Barrier island"/>
              </a:rPr>
              <a:t>barrier islands</a:t>
            </a:r>
            <a:r>
              <a:rPr lang="en-US" sz="1200" b="1" dirty="0"/>
              <a:t> across the mouths of the many rivers flowing down from the </a:t>
            </a:r>
            <a:r>
              <a:rPr lang="en-US" sz="1200" b="1" dirty="0">
                <a:hlinkClick r:id="rId9" action="ppaction://hlinkfile"/>
              </a:rPr>
              <a:t>Western Ghats</a:t>
            </a:r>
            <a:r>
              <a:rPr lang="en-US" sz="1200" b="1" dirty="0"/>
              <a:t> range.</a:t>
            </a:r>
          </a:p>
          <a:p>
            <a:r>
              <a:rPr lang="en-US" sz="1200" b="1" dirty="0"/>
              <a:t>The Kerala Backwaters are a network of interconnected canals, rivers, lakes and inlets, a labyrinthine system formed by more than 900 km of waterways, and sometimes compared to the American </a:t>
            </a:r>
            <a:r>
              <a:rPr lang="en-US" sz="1200" b="1" dirty="0">
                <a:hlinkClick r:id="rId10" action="ppaction://hlinkfile"/>
              </a:rPr>
              <a:t>Bayou</a:t>
            </a:r>
            <a:r>
              <a:rPr lang="en-US" sz="1200" b="1" dirty="0"/>
              <a:t>. In the midst of this landscape there are a number of towns and cities, which serve as the starting and end points of backwater cruises</a:t>
            </a:r>
            <a:endParaRPr lang="en-US" sz="1800" dirty="0"/>
          </a:p>
        </p:txBody>
      </p:sp>
      <p:pic>
        <p:nvPicPr>
          <p:cNvPr id="46082" name="Picture 2" descr="http://www.indialine.com/travel/images/kerala-back-waters.jpg"/>
          <p:cNvPicPr>
            <a:picLocks noChangeAspect="1" noChangeArrowheads="1"/>
          </p:cNvPicPr>
          <p:nvPr/>
        </p:nvPicPr>
        <p:blipFill>
          <a:blip r:embed="rId11" cstate="print"/>
          <a:srcRect/>
          <a:stretch>
            <a:fillRect/>
          </a:stretch>
        </p:blipFill>
        <p:spPr bwMode="auto">
          <a:xfrm>
            <a:off x="2057400" y="990600"/>
            <a:ext cx="5410200" cy="35052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b="1" dirty="0">
                <a:solidFill>
                  <a:srgbClr val="C00000"/>
                </a:solidFill>
              </a:rPr>
              <a:t>India Gate</a:t>
            </a:r>
          </a:p>
        </p:txBody>
      </p:sp>
      <p:sp>
        <p:nvSpPr>
          <p:cNvPr id="3" name="Content Placeholder 2"/>
          <p:cNvSpPr>
            <a:spLocks noGrp="1"/>
          </p:cNvSpPr>
          <p:nvPr>
            <p:ph sz="quarter" idx="1"/>
          </p:nvPr>
        </p:nvSpPr>
        <p:spPr>
          <a:xfrm>
            <a:off x="228600" y="5638800"/>
            <a:ext cx="8686800" cy="1219200"/>
          </a:xfrm>
        </p:spPr>
        <p:txBody>
          <a:bodyPr>
            <a:normAutofit fontScale="55000" lnSpcReduction="20000"/>
          </a:bodyPr>
          <a:lstStyle/>
          <a:p>
            <a:r>
              <a:rPr lang="en-US" sz="2900" b="1" dirty="0"/>
              <a:t>India Gate </a:t>
            </a:r>
            <a:r>
              <a:rPr lang="en-US" b="1" dirty="0"/>
              <a:t>-- Built as a memorial to commemorate the 70,000 India soldiers killed in World War I, India Gate was designed by Sir Edwin </a:t>
            </a:r>
            <a:r>
              <a:rPr lang="en-US" b="1" dirty="0" err="1"/>
              <a:t>Lutyens</a:t>
            </a:r>
            <a:r>
              <a:rPr lang="en-US" b="1" dirty="0"/>
              <a:t> and completed in 1931. Located on </a:t>
            </a:r>
            <a:r>
              <a:rPr lang="en-US" b="1" dirty="0" err="1"/>
              <a:t>Rajpath</a:t>
            </a:r>
            <a:r>
              <a:rPr lang="en-US" b="1" dirty="0"/>
              <a:t>, the road that leads to the magnificent </a:t>
            </a:r>
            <a:r>
              <a:rPr lang="en-US" b="1" dirty="0" err="1"/>
              <a:t>Rashtrapati</a:t>
            </a:r>
            <a:r>
              <a:rPr lang="en-US" b="1" dirty="0"/>
              <a:t> </a:t>
            </a:r>
            <a:r>
              <a:rPr lang="en-US" b="1" dirty="0" err="1"/>
              <a:t>Bhawan</a:t>
            </a:r>
            <a:r>
              <a:rPr lang="en-US" b="1" dirty="0"/>
              <a:t>, the gate is 160 feet high with an arch of 138 feet. Built from sandstone, the arch also houses the Eternal Flame, a gesture in memory of the Indian soldiers who laid their lives in the 1971 war with Pakistan. </a:t>
            </a:r>
          </a:p>
          <a:p>
            <a:endParaRPr lang="en-US" b="1" dirty="0"/>
          </a:p>
        </p:txBody>
      </p:sp>
      <p:pic>
        <p:nvPicPr>
          <p:cNvPr id="13314" name="Picture 2" descr="http://thebesttraveldestinations.com/wp-content/uploads/2010/02/India-Gate-New-Delhi.jpg"/>
          <p:cNvPicPr>
            <a:picLocks noChangeAspect="1" noChangeArrowheads="1"/>
          </p:cNvPicPr>
          <p:nvPr/>
        </p:nvPicPr>
        <p:blipFill>
          <a:blip r:embed="rId2" cstate="print"/>
          <a:srcRect/>
          <a:stretch>
            <a:fillRect/>
          </a:stretch>
        </p:blipFill>
        <p:spPr bwMode="auto">
          <a:xfrm>
            <a:off x="1905000" y="1219200"/>
            <a:ext cx="5362575" cy="4019550"/>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305800" cy="1143000"/>
          </a:xfrm>
        </p:spPr>
        <p:txBody>
          <a:bodyPr>
            <a:normAutofit fontScale="90000"/>
          </a:bodyPr>
          <a:lstStyle/>
          <a:p>
            <a:r>
              <a:rPr lang="en-US" b="1" dirty="0" err="1">
                <a:solidFill>
                  <a:srgbClr val="C00000"/>
                </a:solidFill>
              </a:rPr>
              <a:t>Sabarimala</a:t>
            </a:r>
            <a:r>
              <a:rPr lang="en-US" b="1" dirty="0">
                <a:solidFill>
                  <a:srgbClr val="C00000"/>
                </a:solidFill>
              </a:rPr>
              <a:t> </a:t>
            </a:r>
            <a:r>
              <a:rPr lang="en-US" b="1" dirty="0" err="1">
                <a:solidFill>
                  <a:srgbClr val="C00000"/>
                </a:solidFill>
              </a:rPr>
              <a:t>Ayyapan</a:t>
            </a:r>
            <a:r>
              <a:rPr lang="en-US" b="1" dirty="0">
                <a:solidFill>
                  <a:srgbClr val="C00000"/>
                </a:solidFill>
              </a:rPr>
              <a:t> </a:t>
            </a:r>
            <a:r>
              <a:rPr lang="en-US" b="1" dirty="0" err="1">
                <a:solidFill>
                  <a:srgbClr val="C00000"/>
                </a:solidFill>
              </a:rPr>
              <a:t>Swamy</a:t>
            </a:r>
            <a:r>
              <a:rPr lang="en-US" b="1" dirty="0">
                <a:solidFill>
                  <a:srgbClr val="C00000"/>
                </a:solidFill>
              </a:rPr>
              <a:t> Temple</a:t>
            </a:r>
          </a:p>
        </p:txBody>
      </p:sp>
      <p:sp>
        <p:nvSpPr>
          <p:cNvPr id="3" name="Content Placeholder 2"/>
          <p:cNvSpPr>
            <a:spLocks noGrp="1"/>
          </p:cNvSpPr>
          <p:nvPr>
            <p:ph sz="quarter" idx="1"/>
          </p:nvPr>
        </p:nvSpPr>
        <p:spPr>
          <a:xfrm>
            <a:off x="0" y="4724400"/>
            <a:ext cx="8915400" cy="4572000"/>
          </a:xfrm>
        </p:spPr>
        <p:txBody>
          <a:bodyPr>
            <a:normAutofit/>
          </a:bodyPr>
          <a:lstStyle/>
          <a:p>
            <a:r>
              <a:rPr lang="en-US" sz="1200" dirty="0" err="1"/>
              <a:t>Sabarimala</a:t>
            </a:r>
            <a:r>
              <a:rPr lang="en-US" sz="1200" dirty="0"/>
              <a:t> is a </a:t>
            </a:r>
            <a:r>
              <a:rPr lang="en-US" sz="1200" dirty="0">
                <a:hlinkClick r:id="rId2" action="ppaction://hlinkfile"/>
              </a:rPr>
              <a:t>Hindu</a:t>
            </a:r>
            <a:r>
              <a:rPr lang="en-US" sz="1200" dirty="0"/>
              <a:t> </a:t>
            </a:r>
            <a:r>
              <a:rPr lang="en-US" sz="1200" dirty="0">
                <a:hlinkClick r:id="rId3" action="ppaction://hlinkfile"/>
              </a:rPr>
              <a:t>pilgrimage</a:t>
            </a:r>
            <a:r>
              <a:rPr lang="en-US" sz="1200" dirty="0"/>
              <a:t> center located in the </a:t>
            </a:r>
            <a:r>
              <a:rPr lang="en-US" sz="1200" dirty="0">
                <a:hlinkClick r:id="rId4" action="ppaction://hlinkfile" tooltip="Western Ghats"/>
              </a:rPr>
              <a:t>Western </a:t>
            </a:r>
            <a:r>
              <a:rPr lang="en-US" sz="1200" dirty="0" err="1">
                <a:hlinkClick r:id="rId4" action="ppaction://hlinkfile" tooltip="Western Ghats"/>
              </a:rPr>
              <a:t>Ghat</a:t>
            </a:r>
            <a:r>
              <a:rPr lang="en-US" sz="1200" dirty="0"/>
              <a:t> mountain ranges of </a:t>
            </a:r>
            <a:r>
              <a:rPr lang="en-US" sz="1200" dirty="0" err="1">
                <a:hlinkClick r:id="rId5" action="ppaction://hlinkfile" tooltip="Pathanamthitta District"/>
              </a:rPr>
              <a:t>Pathanamthitta</a:t>
            </a:r>
            <a:r>
              <a:rPr lang="en-US" sz="1200" dirty="0">
                <a:hlinkClick r:id="rId5" action="ppaction://hlinkfile" tooltip="Pathanamthitta District"/>
              </a:rPr>
              <a:t> District</a:t>
            </a:r>
            <a:r>
              <a:rPr lang="en-US" sz="1200" dirty="0"/>
              <a:t> in </a:t>
            </a:r>
            <a:r>
              <a:rPr lang="en-US" sz="1200" dirty="0">
                <a:hlinkClick r:id="rId6" action="ppaction://hlinkfile"/>
              </a:rPr>
              <a:t>Kerala</a:t>
            </a:r>
            <a:r>
              <a:rPr lang="en-US" sz="1200" dirty="0"/>
              <a:t>. </a:t>
            </a:r>
            <a:r>
              <a:rPr lang="en-US" sz="1200" dirty="0" err="1"/>
              <a:t>Sabarimala</a:t>
            </a:r>
            <a:r>
              <a:rPr lang="en-US" sz="1200" dirty="0"/>
              <a:t> is believed to be the place where the Hindu God </a:t>
            </a:r>
            <a:r>
              <a:rPr lang="en-US" sz="1200" dirty="0" err="1">
                <a:hlinkClick r:id="rId7" action="ppaction://hlinkfile"/>
              </a:rPr>
              <a:t>Ayyappan</a:t>
            </a:r>
            <a:r>
              <a:rPr lang="en-US" sz="1200" dirty="0"/>
              <a:t> meditated after killing the powerful </a:t>
            </a:r>
            <a:r>
              <a:rPr lang="en-US" sz="1200" dirty="0" err="1"/>
              <a:t>demoness</a:t>
            </a:r>
            <a:r>
              <a:rPr lang="en-US" sz="1200" dirty="0"/>
              <a:t>, </a:t>
            </a:r>
            <a:r>
              <a:rPr lang="en-US" sz="1200" dirty="0" err="1">
                <a:hlinkClick r:id="rId8" action="ppaction://hlinkfile" tooltip="Mahishi (page does not exist)"/>
              </a:rPr>
              <a:t>Mahishi</a:t>
            </a:r>
            <a:r>
              <a:rPr lang="en-US" sz="1200" dirty="0"/>
              <a:t>. </a:t>
            </a:r>
            <a:r>
              <a:rPr lang="en-US" sz="1200" dirty="0" err="1">
                <a:hlinkClick r:id="rId7" action="ppaction://hlinkfile"/>
              </a:rPr>
              <a:t>Ayyappan</a:t>
            </a:r>
            <a:r>
              <a:rPr lang="en-US" sz="1200" dirty="0" err="1"/>
              <a:t>'s</a:t>
            </a:r>
            <a:r>
              <a:rPr lang="en-US" sz="1200" dirty="0"/>
              <a:t> temple is situated here amidst 18 hills. The temple is situated on a hilltop at an altitude of 468 m above mean sea level, and is surrounded by mountains and dense forests. Temples exist in each of the hills surrounding </a:t>
            </a:r>
            <a:r>
              <a:rPr lang="en-US" sz="1200" dirty="0" err="1"/>
              <a:t>Sabarimala</a:t>
            </a:r>
            <a:r>
              <a:rPr lang="en-US" sz="1200" dirty="0"/>
              <a:t>. While functional and intact temples exist at many places in the surrounding areas like </a:t>
            </a:r>
            <a:r>
              <a:rPr lang="en-US" sz="1200" dirty="0" err="1"/>
              <a:t>Nilackal</a:t>
            </a:r>
            <a:r>
              <a:rPr lang="en-US" sz="1200" dirty="0"/>
              <a:t>, </a:t>
            </a:r>
            <a:r>
              <a:rPr lang="en-US" sz="1200" dirty="0" err="1"/>
              <a:t>Kalaketi</a:t>
            </a:r>
            <a:r>
              <a:rPr lang="en-US" sz="1200" dirty="0"/>
              <a:t>, and </a:t>
            </a:r>
            <a:r>
              <a:rPr lang="en-US" sz="1200" dirty="0" err="1"/>
              <a:t>Karimala</a:t>
            </a:r>
            <a:r>
              <a:rPr lang="en-US" sz="1200" dirty="0"/>
              <a:t>, remnants of old temples survive to this day on remaining hills.</a:t>
            </a:r>
          </a:p>
          <a:p>
            <a:r>
              <a:rPr lang="en-US" sz="1200" dirty="0" err="1"/>
              <a:t>Sabarimala</a:t>
            </a:r>
            <a:r>
              <a:rPr lang="en-US" sz="1200" dirty="0"/>
              <a:t> is linked to Hindu pilgrimage, predominantly for men of all ages; </a:t>
            </a:r>
            <a:r>
              <a:rPr lang="en-US" sz="1200" dirty="0" err="1"/>
              <a:t>Ayyappan</a:t>
            </a:r>
            <a:r>
              <a:rPr lang="en-US" sz="1200" dirty="0"/>
              <a:t> Devotees must go at least once in their lifetime and it is the largest annual pilgrimage in the world with an estimated 45–50 million devotees visiting every year. </a:t>
            </a:r>
          </a:p>
          <a:p>
            <a:r>
              <a:rPr lang="en-US" sz="1200" dirty="0"/>
              <a:t>The temple is open for worship only during the days of </a:t>
            </a:r>
            <a:r>
              <a:rPr lang="en-US" sz="1200" dirty="0" err="1"/>
              <a:t>Mandalapooja</a:t>
            </a:r>
            <a:r>
              <a:rPr lang="en-US" sz="1200" dirty="0"/>
              <a:t> (approximately November 15 to December 26), </a:t>
            </a:r>
            <a:r>
              <a:rPr lang="en-US" sz="1200" dirty="0" err="1"/>
              <a:t>Makaravilakku</a:t>
            </a:r>
            <a:r>
              <a:rPr lang="en-US" sz="1200" dirty="0"/>
              <a:t> (January 14- "</a:t>
            </a:r>
            <a:r>
              <a:rPr lang="en-US" sz="1200" dirty="0" err="1"/>
              <a:t>Makara</a:t>
            </a:r>
            <a:r>
              <a:rPr lang="en-US" sz="1200" dirty="0"/>
              <a:t> </a:t>
            </a:r>
            <a:r>
              <a:rPr lang="en-US" sz="1200" dirty="0" err="1"/>
              <a:t>Sankranti</a:t>
            </a:r>
            <a:r>
              <a:rPr lang="en-US" sz="1200" dirty="0"/>
              <a:t>") and </a:t>
            </a:r>
            <a:r>
              <a:rPr lang="en-US" sz="1200" dirty="0" err="1"/>
              <a:t>Vishu</a:t>
            </a:r>
            <a:r>
              <a:rPr lang="en-US" sz="1200" dirty="0"/>
              <a:t> (April 14), and the first six days of each Malayalam month.</a:t>
            </a:r>
          </a:p>
        </p:txBody>
      </p:sp>
      <p:pic>
        <p:nvPicPr>
          <p:cNvPr id="45058" name="Picture 2" descr="http://www.zonkerala.com/tourism/images/sabarimala-temple.jpg"/>
          <p:cNvPicPr>
            <a:picLocks noChangeAspect="1" noChangeArrowheads="1"/>
          </p:cNvPicPr>
          <p:nvPr/>
        </p:nvPicPr>
        <p:blipFill>
          <a:blip r:embed="rId9" cstate="print"/>
          <a:srcRect/>
          <a:stretch>
            <a:fillRect/>
          </a:stretch>
        </p:blipFill>
        <p:spPr bwMode="auto">
          <a:xfrm>
            <a:off x="1905000" y="1066800"/>
            <a:ext cx="5181600" cy="35814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solidFill>
                  <a:srgbClr val="C00000"/>
                </a:solidFill>
              </a:rPr>
              <a:t>Raj </a:t>
            </a:r>
            <a:r>
              <a:rPr lang="en-US" b="1" dirty="0" err="1">
                <a:solidFill>
                  <a:srgbClr val="C00000"/>
                </a:solidFill>
              </a:rPr>
              <a:t>Ghat</a:t>
            </a:r>
            <a:r>
              <a:rPr lang="en-US" b="1" dirty="0">
                <a:solidFill>
                  <a:srgbClr val="C00000"/>
                </a:solidFill>
              </a:rPr>
              <a:t> – Memorial for Mahatma Gandhi</a:t>
            </a:r>
          </a:p>
        </p:txBody>
      </p:sp>
      <p:sp>
        <p:nvSpPr>
          <p:cNvPr id="3" name="Content Placeholder 2"/>
          <p:cNvSpPr>
            <a:spLocks noGrp="1"/>
          </p:cNvSpPr>
          <p:nvPr>
            <p:ph sz="quarter" idx="1"/>
          </p:nvPr>
        </p:nvSpPr>
        <p:spPr>
          <a:xfrm>
            <a:off x="381000" y="5410200"/>
            <a:ext cx="8534400" cy="1447800"/>
          </a:xfrm>
        </p:spPr>
        <p:txBody>
          <a:bodyPr>
            <a:normAutofit lnSpcReduction="10000"/>
          </a:bodyPr>
          <a:lstStyle/>
          <a:p>
            <a:r>
              <a:rPr lang="en-US" sz="1900" b="1" dirty="0"/>
              <a:t>Raj </a:t>
            </a:r>
            <a:r>
              <a:rPr lang="en-US" sz="1900" b="1" dirty="0" err="1"/>
              <a:t>Ghat</a:t>
            </a:r>
            <a:r>
              <a:rPr lang="en-US" sz="1900" dirty="0"/>
              <a:t> -- The mortal remains of Mahatma Gandhi were cremated on this spot on the west bank of the river Yamuna on the evening of January 31, 1948. A simple open platform inscribed with the Mahatma's last words, 'Hey Ram' (Oh God) is set in a garden with fountains and a variety of exotic trees. </a:t>
            </a:r>
          </a:p>
          <a:p>
            <a:endParaRPr lang="en-US" dirty="0"/>
          </a:p>
        </p:txBody>
      </p:sp>
      <p:pic>
        <p:nvPicPr>
          <p:cNvPr id="17410" name="Picture 2" descr="http://www.healthbase.com/resources/images/destinations/India/Delhi/healthbase_delhi_raj_ghat_gandhi_memorial_medical_tourism_india.jpg"/>
          <p:cNvPicPr>
            <a:picLocks noChangeAspect="1" noChangeArrowheads="1"/>
          </p:cNvPicPr>
          <p:nvPr/>
        </p:nvPicPr>
        <p:blipFill>
          <a:blip r:embed="rId2" cstate="print"/>
          <a:srcRect/>
          <a:stretch>
            <a:fillRect/>
          </a:stretch>
        </p:blipFill>
        <p:spPr bwMode="auto">
          <a:xfrm>
            <a:off x="1600200" y="1371600"/>
            <a:ext cx="6048375" cy="401955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14600"/>
            <a:ext cx="7772400" cy="1143000"/>
          </a:xfrm>
        </p:spPr>
        <p:txBody>
          <a:bodyPr/>
          <a:lstStyle/>
          <a:p>
            <a:pPr algn="ctr"/>
            <a:r>
              <a:rPr lang="en-US" b="1" dirty="0"/>
              <a:t>Uttar Pradesh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7772400" cy="1143000"/>
          </a:xfrm>
        </p:spPr>
        <p:txBody>
          <a:bodyPr/>
          <a:lstStyle/>
          <a:p>
            <a:pPr algn="ctr"/>
            <a:r>
              <a:rPr lang="en-US" dirty="0" err="1">
                <a:solidFill>
                  <a:srgbClr val="C00000"/>
                </a:solidFill>
              </a:rPr>
              <a:t>Taj</a:t>
            </a:r>
            <a:r>
              <a:rPr lang="en-US" dirty="0">
                <a:solidFill>
                  <a:srgbClr val="C00000"/>
                </a:solidFill>
              </a:rPr>
              <a:t> </a:t>
            </a:r>
            <a:r>
              <a:rPr lang="en-US" dirty="0" err="1">
                <a:solidFill>
                  <a:srgbClr val="C00000"/>
                </a:solidFill>
              </a:rPr>
              <a:t>Mahal</a:t>
            </a:r>
            <a:r>
              <a:rPr lang="en-US" dirty="0">
                <a:solidFill>
                  <a:srgbClr val="C00000"/>
                </a:solidFill>
              </a:rPr>
              <a:t> (in Agra)</a:t>
            </a:r>
          </a:p>
        </p:txBody>
      </p:sp>
      <p:sp>
        <p:nvSpPr>
          <p:cNvPr id="3" name="Content Placeholder 2"/>
          <p:cNvSpPr>
            <a:spLocks noGrp="1"/>
          </p:cNvSpPr>
          <p:nvPr>
            <p:ph sz="quarter" idx="1"/>
          </p:nvPr>
        </p:nvSpPr>
        <p:spPr>
          <a:xfrm>
            <a:off x="0" y="4876800"/>
            <a:ext cx="8915400" cy="1524000"/>
          </a:xfrm>
        </p:spPr>
        <p:txBody>
          <a:bodyPr>
            <a:noAutofit/>
          </a:bodyPr>
          <a:lstStyle/>
          <a:p>
            <a:pPr>
              <a:buNone/>
            </a:pPr>
            <a:br>
              <a:rPr lang="en-US" sz="1600" b="1" dirty="0"/>
            </a:br>
            <a:br>
              <a:rPr lang="en-US" sz="1600" b="1" dirty="0"/>
            </a:br>
            <a:r>
              <a:rPr lang="en-US" sz="1600" b="1" dirty="0" err="1"/>
              <a:t>Taj</a:t>
            </a:r>
            <a:r>
              <a:rPr lang="en-US" sz="1600" b="1" dirty="0"/>
              <a:t> </a:t>
            </a:r>
            <a:r>
              <a:rPr lang="en-US" sz="1600" b="1" dirty="0" err="1"/>
              <a:t>Mahal</a:t>
            </a:r>
            <a:r>
              <a:rPr lang="en-US" sz="1600" b="1" dirty="0"/>
              <a:t> is built in marble. The </a:t>
            </a:r>
            <a:r>
              <a:rPr lang="en-US" sz="1600" b="1" dirty="0" err="1"/>
              <a:t>Taj</a:t>
            </a:r>
            <a:r>
              <a:rPr lang="en-US" sz="1600" b="1" dirty="0"/>
              <a:t> </a:t>
            </a:r>
            <a:r>
              <a:rPr lang="en-US" sz="1600" b="1" dirty="0" err="1"/>
              <a:t>Mahal</a:t>
            </a:r>
            <a:r>
              <a:rPr lang="en-US" sz="1600" b="1" dirty="0"/>
              <a:t>, is the one and only one of its kind across the world. The monumental </a:t>
            </a:r>
            <a:r>
              <a:rPr lang="en-US" sz="1600" b="1" dirty="0" err="1"/>
              <a:t>labour</a:t>
            </a:r>
            <a:r>
              <a:rPr lang="en-US" sz="1600" b="1" dirty="0"/>
              <a:t> of love of a great ruler for his beloved queen. The ultimate </a:t>
            </a:r>
            <a:r>
              <a:rPr lang="en-US" sz="1600" b="1" dirty="0" err="1"/>
              <a:t>realisation</a:t>
            </a:r>
            <a:r>
              <a:rPr lang="en-US" sz="1600" b="1" dirty="0"/>
              <a:t> of Emperor Shah </a:t>
            </a:r>
            <a:r>
              <a:rPr lang="en-US" sz="1600" b="1" dirty="0" err="1"/>
              <a:t>Jehan's</a:t>
            </a:r>
            <a:r>
              <a:rPr lang="en-US" sz="1600" b="1" dirty="0"/>
              <a:t> dream. From 1631 A.D., it took 22 years in the making. An estimated 20,000 people worked to complete the enchanting mausoleum, on the banks of the Yamuna. </a:t>
            </a:r>
            <a:br>
              <a:rPr lang="en-US" sz="1600" b="1" dirty="0"/>
            </a:br>
            <a:endParaRPr lang="en-US" sz="1600" b="1" dirty="0"/>
          </a:p>
        </p:txBody>
      </p:sp>
      <p:pic>
        <p:nvPicPr>
          <p:cNvPr id="20482" name="Picture 2" descr="http://www.tajmahalindiatours.co.uk/images/Taj-Mahal-Agra-India.jpg"/>
          <p:cNvPicPr>
            <a:picLocks noChangeAspect="1" noChangeArrowheads="1"/>
          </p:cNvPicPr>
          <p:nvPr/>
        </p:nvPicPr>
        <p:blipFill>
          <a:blip r:embed="rId2" cstate="print"/>
          <a:srcRect/>
          <a:stretch>
            <a:fillRect/>
          </a:stretch>
        </p:blipFill>
        <p:spPr bwMode="auto">
          <a:xfrm>
            <a:off x="1295400" y="1066800"/>
            <a:ext cx="6781800" cy="3733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772400" cy="1143000"/>
          </a:xfrm>
        </p:spPr>
        <p:txBody>
          <a:bodyPr/>
          <a:lstStyle/>
          <a:p>
            <a:pPr algn="ctr"/>
            <a:r>
              <a:rPr lang="en-US" b="1" dirty="0">
                <a:solidFill>
                  <a:srgbClr val="C00000"/>
                </a:solidFill>
              </a:rPr>
              <a:t>Ram </a:t>
            </a:r>
            <a:r>
              <a:rPr lang="en-US" b="1" dirty="0" err="1">
                <a:solidFill>
                  <a:srgbClr val="C00000"/>
                </a:solidFill>
              </a:rPr>
              <a:t>Kot</a:t>
            </a:r>
            <a:r>
              <a:rPr lang="en-US" b="1" dirty="0">
                <a:solidFill>
                  <a:srgbClr val="C00000"/>
                </a:solidFill>
              </a:rPr>
              <a:t> (in </a:t>
            </a:r>
            <a:r>
              <a:rPr lang="en-US" b="1" dirty="0" err="1">
                <a:solidFill>
                  <a:srgbClr val="C00000"/>
                </a:solidFill>
              </a:rPr>
              <a:t>Ayodhya</a:t>
            </a:r>
            <a:r>
              <a:rPr lang="en-US" b="1" dirty="0">
                <a:solidFill>
                  <a:srgbClr val="C00000"/>
                </a:solidFill>
              </a:rPr>
              <a:t>)</a:t>
            </a:r>
          </a:p>
        </p:txBody>
      </p:sp>
      <p:sp>
        <p:nvSpPr>
          <p:cNvPr id="3" name="Content Placeholder 2"/>
          <p:cNvSpPr>
            <a:spLocks noGrp="1"/>
          </p:cNvSpPr>
          <p:nvPr>
            <p:ph sz="quarter" idx="1"/>
          </p:nvPr>
        </p:nvSpPr>
        <p:spPr>
          <a:xfrm>
            <a:off x="381000" y="5486400"/>
            <a:ext cx="8458200" cy="1066800"/>
          </a:xfrm>
        </p:spPr>
        <p:txBody>
          <a:bodyPr>
            <a:noAutofit/>
          </a:bodyPr>
          <a:lstStyle/>
          <a:p>
            <a:r>
              <a:rPr lang="en-US" sz="1400" b="1" dirty="0" err="1"/>
              <a:t>Ramkot</a:t>
            </a:r>
            <a:r>
              <a:rPr lang="en-US" sz="1400" b="1" dirty="0"/>
              <a:t> - The chief place of worship in </a:t>
            </a:r>
            <a:r>
              <a:rPr lang="en-US" sz="1400" b="1" dirty="0" err="1"/>
              <a:t>Ayodhya</a:t>
            </a:r>
            <a:r>
              <a:rPr lang="en-US" sz="1400" b="1" dirty="0"/>
              <a:t> is the site of the ancient citadel of </a:t>
            </a:r>
            <a:r>
              <a:rPr lang="en-US" sz="1400" b="1" dirty="0" err="1"/>
              <a:t>Ramkot</a:t>
            </a:r>
            <a:r>
              <a:rPr lang="en-US" sz="1400" b="1" dirty="0"/>
              <a:t>, which stands on an elevated ground in the western part of the city. Although visited by pilgrims throughout the year, this sacred place attracts devotees from all over India and abroad, on `Ram </a:t>
            </a:r>
            <a:r>
              <a:rPr lang="en-US" sz="1400" b="1" dirty="0" err="1"/>
              <a:t>Navami</a:t>
            </a:r>
            <a:r>
              <a:rPr lang="en-US" sz="1400" b="1" dirty="0"/>
              <a:t>', the day of Lord's birth, which is celebrated with great pomp and show, in the Hindu month of </a:t>
            </a:r>
            <a:r>
              <a:rPr lang="en-US" sz="1400" b="1" dirty="0" err="1"/>
              <a:t>Chaitra</a:t>
            </a:r>
            <a:r>
              <a:rPr lang="en-US" sz="1400" b="1" dirty="0"/>
              <a:t> (March-April).</a:t>
            </a:r>
            <a:br>
              <a:rPr lang="en-US" sz="1600" b="1" dirty="0"/>
            </a:br>
            <a:br>
              <a:rPr lang="en-US" sz="1600" b="1" dirty="0"/>
            </a:br>
            <a:endParaRPr lang="en-US" sz="1600" b="1" dirty="0"/>
          </a:p>
        </p:txBody>
      </p:sp>
      <p:pic>
        <p:nvPicPr>
          <p:cNvPr id="19458" name="Picture 2" descr="http://www.indianholiday.com/images/tourist-attractions/uttar-pradesh/ayodhaya/ramkot-citadel-ayodhya.jpg"/>
          <p:cNvPicPr>
            <a:picLocks noChangeAspect="1" noChangeArrowheads="1"/>
          </p:cNvPicPr>
          <p:nvPr/>
        </p:nvPicPr>
        <p:blipFill>
          <a:blip r:embed="rId2" cstate="print"/>
          <a:srcRect/>
          <a:stretch>
            <a:fillRect/>
          </a:stretch>
        </p:blipFill>
        <p:spPr bwMode="auto">
          <a:xfrm>
            <a:off x="2057400" y="1524000"/>
            <a:ext cx="5105400" cy="3737882"/>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b="1" dirty="0">
                <a:solidFill>
                  <a:srgbClr val="C00000"/>
                </a:solidFill>
              </a:rPr>
              <a:t>River Front-</a:t>
            </a:r>
            <a:r>
              <a:rPr lang="en-US" b="1" dirty="0" err="1">
                <a:solidFill>
                  <a:srgbClr val="C00000"/>
                </a:solidFill>
              </a:rPr>
              <a:t>Ghat</a:t>
            </a:r>
            <a:r>
              <a:rPr lang="en-US" b="1" dirty="0">
                <a:solidFill>
                  <a:srgbClr val="C00000"/>
                </a:solidFill>
              </a:rPr>
              <a:t> (in Varanasi)</a:t>
            </a:r>
          </a:p>
        </p:txBody>
      </p:sp>
      <p:sp>
        <p:nvSpPr>
          <p:cNvPr id="3" name="Content Placeholder 2"/>
          <p:cNvSpPr>
            <a:spLocks noGrp="1"/>
          </p:cNvSpPr>
          <p:nvPr>
            <p:ph sz="quarter" idx="1"/>
          </p:nvPr>
        </p:nvSpPr>
        <p:spPr>
          <a:xfrm>
            <a:off x="228600" y="4953000"/>
            <a:ext cx="8534400" cy="1295400"/>
          </a:xfrm>
        </p:spPr>
        <p:txBody>
          <a:bodyPr>
            <a:noAutofit/>
          </a:bodyPr>
          <a:lstStyle/>
          <a:p>
            <a:r>
              <a:rPr lang="en-US" sz="1200" b="1" dirty="0"/>
              <a:t>River Front (Ghats) - The great river banks at Varanasi, built high with eighteenth and nineteenth-century pavilions and palaces, temples and terraces, are lined with an endless chain of stone steps - the </a:t>
            </a:r>
            <a:r>
              <a:rPr lang="en-US" sz="1200" b="1" dirty="0" err="1"/>
              <a:t>ghats</a:t>
            </a:r>
            <a:r>
              <a:rPr lang="en-US" sz="1200" b="1" dirty="0"/>
              <a:t> - progressing along the whole of the waterfront, altering in appearance with the dramatic seasonal fluctuations of the river level. Each of the hundred </a:t>
            </a:r>
            <a:r>
              <a:rPr lang="en-US" sz="1200" b="1" dirty="0" err="1"/>
              <a:t>ghats</a:t>
            </a:r>
            <a:r>
              <a:rPr lang="en-US" sz="1200" b="1" dirty="0"/>
              <a:t>, big and small, is marked by a lingam, and occupies its own special place in the religious geography of the city. Some have crumbled over the years; others continue to thrive, with early-morning bathers, </a:t>
            </a:r>
            <a:r>
              <a:rPr lang="en-US" sz="1200" b="1" dirty="0" err="1"/>
              <a:t>brahmin</a:t>
            </a:r>
            <a:r>
              <a:rPr lang="en-US" sz="1200" b="1" dirty="0"/>
              <a:t> priests offering </a:t>
            </a:r>
            <a:r>
              <a:rPr lang="en-US" sz="1200" b="1" dirty="0" err="1"/>
              <a:t>puja</a:t>
            </a:r>
            <a:r>
              <a:rPr lang="en-US" sz="1200" b="1" dirty="0"/>
              <a:t>, and people practicing meditation and yoga. Hindus regard the Ganges as amrita, the elixir of life, which brings purity to the living and salvation to the dead; For centuries, pilgrims have traced the perimeter of the city by a ritual circumambulation, paying homage to shrines on the way. Among the most popular routes is the </a:t>
            </a:r>
            <a:r>
              <a:rPr lang="en-US" sz="1200" b="1" dirty="0" err="1"/>
              <a:t>Panchatirthi</a:t>
            </a:r>
            <a:r>
              <a:rPr lang="en-US" sz="1200" b="1" dirty="0"/>
              <a:t> </a:t>
            </a:r>
            <a:r>
              <a:rPr lang="en-US" sz="1200" b="1" dirty="0" err="1"/>
              <a:t>Yatra</a:t>
            </a:r>
            <a:r>
              <a:rPr lang="en-US" sz="1200" b="1" dirty="0"/>
              <a:t>, which takes in the </a:t>
            </a:r>
            <a:r>
              <a:rPr lang="en-US" sz="1200" b="1" dirty="0" err="1"/>
              <a:t>Pancha</a:t>
            </a:r>
            <a:r>
              <a:rPr lang="en-US" sz="1200" b="1" dirty="0"/>
              <a:t>, (five) </a:t>
            </a:r>
            <a:r>
              <a:rPr lang="en-US" sz="1200" b="1" dirty="0" err="1"/>
              <a:t>Trithi</a:t>
            </a:r>
            <a:r>
              <a:rPr lang="en-US" sz="1200" b="1" dirty="0"/>
              <a:t> (crossing) of </a:t>
            </a:r>
            <a:r>
              <a:rPr lang="en-US" sz="1200" b="1" dirty="0" err="1"/>
              <a:t>Asi</a:t>
            </a:r>
            <a:r>
              <a:rPr lang="en-US" sz="1200" b="1" dirty="0"/>
              <a:t>, </a:t>
            </a:r>
            <a:r>
              <a:rPr lang="en-US" sz="1200" b="1" dirty="0" err="1"/>
              <a:t>Dashashwamedha</a:t>
            </a:r>
            <a:r>
              <a:rPr lang="en-US" sz="1200" b="1" dirty="0"/>
              <a:t>, </a:t>
            </a:r>
            <a:r>
              <a:rPr lang="en-US" sz="1200" b="1" dirty="0" err="1"/>
              <a:t>Adi</a:t>
            </a:r>
            <a:r>
              <a:rPr lang="en-US" sz="1200" b="1" dirty="0"/>
              <a:t> </a:t>
            </a:r>
            <a:r>
              <a:rPr lang="en-US" sz="1200" b="1" dirty="0" err="1"/>
              <a:t>Keshava</a:t>
            </a:r>
            <a:r>
              <a:rPr lang="en-US" sz="1200" b="1" dirty="0"/>
              <a:t>, </a:t>
            </a:r>
            <a:r>
              <a:rPr lang="en-US" sz="1200" b="1" dirty="0" err="1"/>
              <a:t>Panchganga</a:t>
            </a:r>
            <a:r>
              <a:rPr lang="en-US" sz="1200" b="1" dirty="0"/>
              <a:t> and finally </a:t>
            </a:r>
            <a:r>
              <a:rPr lang="en-US" sz="1200" b="1" dirty="0" err="1"/>
              <a:t>Manikarnika</a:t>
            </a:r>
            <a:r>
              <a:rPr lang="en-US" sz="1200" b="1" dirty="0"/>
              <a:t>. </a:t>
            </a:r>
          </a:p>
        </p:txBody>
      </p:sp>
      <p:pic>
        <p:nvPicPr>
          <p:cNvPr id="18434" name="Picture 2" descr="http://travel.paintedstork.com/blog/image/varanasi_ghat.jpg"/>
          <p:cNvPicPr>
            <a:picLocks noChangeAspect="1" noChangeArrowheads="1"/>
          </p:cNvPicPr>
          <p:nvPr/>
        </p:nvPicPr>
        <p:blipFill>
          <a:blip r:embed="rId2" cstate="print"/>
          <a:srcRect/>
          <a:stretch>
            <a:fillRect/>
          </a:stretch>
        </p:blipFill>
        <p:spPr bwMode="auto">
          <a:xfrm>
            <a:off x="914400" y="1295400"/>
            <a:ext cx="6781800" cy="36576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2320</TotalTime>
  <Words>2641</Words>
  <Application>Microsoft Office PowerPoint</Application>
  <PresentationFormat>On-screen Show (4:3)</PresentationFormat>
  <Paragraphs>73</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Franklin Gothic Book</vt:lpstr>
      <vt:lpstr>Perpetua</vt:lpstr>
      <vt:lpstr>Wingdings 2</vt:lpstr>
      <vt:lpstr>Equity</vt:lpstr>
      <vt:lpstr>Places to Visit in India</vt:lpstr>
      <vt:lpstr>Delhi – The Capital of India</vt:lpstr>
      <vt:lpstr>Red Fort </vt:lpstr>
      <vt:lpstr>India Gate</vt:lpstr>
      <vt:lpstr>Raj Ghat – Memorial for Mahatma Gandhi</vt:lpstr>
      <vt:lpstr>Uttar Pradesh</vt:lpstr>
      <vt:lpstr>Taj Mahal (in Agra)</vt:lpstr>
      <vt:lpstr>Ram Kot (in Ayodhya)</vt:lpstr>
      <vt:lpstr>River Front-Ghat (in Varanasi)</vt:lpstr>
      <vt:lpstr>Gujarat</vt:lpstr>
      <vt:lpstr>Dwarkadhish Temple - Dwaraka</vt:lpstr>
      <vt:lpstr>Kirti Mandir- Porbandar</vt:lpstr>
      <vt:lpstr>Maharashtra</vt:lpstr>
      <vt:lpstr>Ajanta and Ellora Caves (in Aurangabad)</vt:lpstr>
      <vt:lpstr>Gateway of India (in Mumbai)</vt:lpstr>
      <vt:lpstr>Punjab</vt:lpstr>
      <vt:lpstr>Golden Temple (Amritsar)</vt:lpstr>
      <vt:lpstr>Rock Garden- Chandigarh</vt:lpstr>
      <vt:lpstr>Rajasthan</vt:lpstr>
      <vt:lpstr>Hawa Mahal (in Jaipur)</vt:lpstr>
      <vt:lpstr>Jantar Mantar (in Jaipur)</vt:lpstr>
      <vt:lpstr>Jammu and Kashmir</vt:lpstr>
      <vt:lpstr>Dal lake (in Srinagar)</vt:lpstr>
      <vt:lpstr>Amarnath Yatra – Lord Shiva Temple</vt:lpstr>
      <vt:lpstr>West Bengal</vt:lpstr>
      <vt:lpstr>Sunderbans</vt:lpstr>
      <vt:lpstr>Dakshineswar Kali Temple (in Kolkatta)</vt:lpstr>
      <vt:lpstr>Andhra Pradesh</vt:lpstr>
      <vt:lpstr>Golconda Fort (in Hyderabad)</vt:lpstr>
      <vt:lpstr>Charminar (in Hyderabad)</vt:lpstr>
      <vt:lpstr>Lord Venkateswara Temple (in Tirupati)</vt:lpstr>
      <vt:lpstr>Tamil Nadu</vt:lpstr>
      <vt:lpstr>Meenakshi Temple-Madurai</vt:lpstr>
      <vt:lpstr>Vivekananda Memorial-Kanniyakumari</vt:lpstr>
      <vt:lpstr>Karnataka</vt:lpstr>
      <vt:lpstr>Maharaja Palace (in Mysore)</vt:lpstr>
      <vt:lpstr>Hoysaleswar Temple, Halebid</vt:lpstr>
      <vt:lpstr>Kerala</vt:lpstr>
      <vt:lpstr>Kerala Backwaters</vt:lpstr>
      <vt:lpstr>Sabarimala Ayyapan Swamy Temple</vt:lpstr>
    </vt:vector>
  </TitlesOfParts>
  <Company>Novartis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Places to Visit in India</dc:title>
  <dc:creator>vippasu1</dc:creator>
  <cp:lastModifiedBy>Sudha Vippagunta</cp:lastModifiedBy>
  <cp:revision>39</cp:revision>
  <dcterms:created xsi:type="dcterms:W3CDTF">2011-03-26T11:40:38Z</dcterms:created>
  <dcterms:modified xsi:type="dcterms:W3CDTF">2017-10-28T19:52:57Z</dcterms:modified>
</cp:coreProperties>
</file>